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61" r:id="rId3"/>
    <p:sldId id="257" r:id="rId4"/>
    <p:sldId id="258" r:id="rId5"/>
    <p:sldId id="259" r:id="rId6"/>
    <p:sldId id="260" r:id="rId7"/>
    <p:sldId id="262" r:id="rId8"/>
    <p:sldId id="263" r:id="rId9"/>
    <p:sldId id="264" r:id="rId10"/>
    <p:sldId id="266" r:id="rId11"/>
    <p:sldId id="267"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00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5760 w 6027"/>
                <a:gd name="T1" fmla="*/ 1248 h 2296"/>
                <a:gd name="T2" fmla="*/ 0 w 6027"/>
                <a:gd name="T3" fmla="*/ 1248 h 2296"/>
                <a:gd name="T4" fmla="*/ 0 w 6027"/>
                <a:gd name="T5" fmla="*/ 0 h 2296"/>
                <a:gd name="T6" fmla="*/ 5760 w 6027"/>
                <a:gd name="T7" fmla="*/ 0 h 2296"/>
                <a:gd name="T8" fmla="*/ 5760 w 6027"/>
                <a:gd name="T9" fmla="*/ 1248 h 2296"/>
                <a:gd name="T10" fmla="*/ 5760 w 6027"/>
                <a:gd name="T11" fmla="*/ 124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eaLnBrk="0" hangingPunct="0">
                <a:defRPr/>
              </a:pPr>
              <a:endParaRPr lang="en-US"/>
            </a:p>
          </p:txBody>
        </p:sp>
        <p:sp>
          <p:nvSpPr>
            <p:cNvPr id="6"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extLst>
          </p:spPr>
          <p:txBody>
            <a:bodyPr/>
            <a:lstStyle/>
            <a:p>
              <a:pPr eaLnBrk="0" hangingPunct="0">
                <a:defRPr/>
              </a:pPr>
              <a:endParaRPr lang="en-US"/>
            </a:p>
          </p:txBody>
        </p:sp>
      </p:grpSp>
      <p:sp>
        <p:nvSpPr>
          <p:cNvPr id="7" name="Freeform 5"/>
          <p:cNvSpPr>
            <a:spLocks/>
          </p:cNvSpPr>
          <p:nvPr/>
        </p:nvSpPr>
        <p:spPr bwMode="hidden">
          <a:xfrm>
            <a:off x="6242050" y="6269038"/>
            <a:ext cx="2895600" cy="609600"/>
          </a:xfrm>
          <a:custGeom>
            <a:avLst/>
            <a:gdLst>
              <a:gd name="T0" fmla="*/ 2895600 w 5748"/>
              <a:gd name="T1" fmla="*/ 609600 h 246"/>
              <a:gd name="T2" fmla="*/ 0 w 5748"/>
              <a:gd name="T3" fmla="*/ 609600 h 246"/>
              <a:gd name="T4" fmla="*/ 0 w 5748"/>
              <a:gd name="T5" fmla="*/ 0 h 246"/>
              <a:gd name="T6" fmla="*/ 2895600 w 5748"/>
              <a:gd name="T7" fmla="*/ 0 h 246"/>
              <a:gd name="T8" fmla="*/ 2895600 w 5748"/>
              <a:gd name="T9" fmla="*/ 609600 h 246"/>
              <a:gd name="T10" fmla="*/ 2895600 w 5748"/>
              <a:gd name="T11" fmla="*/ 609600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eaLnBrk="0" hangingPunct="0">
              <a:defRPr/>
            </a:pPr>
            <a:endParaRPr lang="en-US"/>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extLst>
          </p:spPr>
          <p:txBody>
            <a:bodyPr/>
            <a:lstStyle/>
            <a:p>
              <a:pPr eaLnBrk="0" hangingPunct="0">
                <a:defRPr/>
              </a:pPr>
              <a:endParaRPr lang="en-US"/>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eaLnBrk="0" hangingPunct="0">
                  <a:defRPr/>
                </a:pPr>
                <a:endParaRPr lang="en-US"/>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20 h 353"/>
                  <a:gd name="T4" fmla="*/ 24 w 186"/>
                  <a:gd name="T5" fmla="*/ 34 h 353"/>
                  <a:gd name="T6" fmla="*/ 18 w 186"/>
                  <a:gd name="T7" fmla="*/ 74 h 353"/>
                  <a:gd name="T8" fmla="*/ 42 w 186"/>
                  <a:gd name="T9" fmla="*/ 128 h 353"/>
                  <a:gd name="T10" fmla="*/ 48 w 186"/>
                  <a:gd name="T11" fmla="*/ 181 h 353"/>
                  <a:gd name="T12" fmla="*/ 0 w 186"/>
                  <a:gd name="T13" fmla="*/ 395 h 353"/>
                  <a:gd name="T14" fmla="*/ 54 w 186"/>
                  <a:gd name="T15" fmla="*/ 261 h 353"/>
                  <a:gd name="T16" fmla="*/ 84 w 186"/>
                  <a:gd name="T17" fmla="*/ 242 h 353"/>
                  <a:gd name="T18" fmla="*/ 126 w 186"/>
                  <a:gd name="T19" fmla="*/ 141 h 353"/>
                  <a:gd name="T20" fmla="*/ 144 w 186"/>
                  <a:gd name="T21" fmla="*/ 134 h 353"/>
                  <a:gd name="T22" fmla="*/ 144 w 186"/>
                  <a:gd name="T23" fmla="*/ 101 h 353"/>
                  <a:gd name="T24" fmla="*/ 186 w 186"/>
                  <a:gd name="T25" fmla="*/ 74 h 353"/>
                  <a:gd name="T26" fmla="*/ 162 w 186"/>
                  <a:gd name="T27" fmla="*/ 6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pPr eaLnBrk="0" hangingPunct="0">
                  <a:defRPr/>
                </a:pPr>
                <a:endParaRPr lang="en-US"/>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pPr eaLnBrk="0" hangingPunct="0">
                  <a:defRPr/>
                </a:pPr>
                <a:endParaRPr lang="en-US"/>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7 h 66"/>
                  <a:gd name="T8" fmla="*/ 6 w 155"/>
                  <a:gd name="T9" fmla="*/ 20 h 66"/>
                  <a:gd name="T10" fmla="*/ 0 w 155"/>
                  <a:gd name="T11" fmla="*/ 27 h 66"/>
                  <a:gd name="T12" fmla="*/ 78 w 155"/>
                  <a:gd name="T13" fmla="*/ 67 h 66"/>
                  <a:gd name="T14" fmla="*/ 96 w 155"/>
                  <a:gd name="T15" fmla="*/ 47 h 66"/>
                  <a:gd name="T16" fmla="*/ 155 w 155"/>
                  <a:gd name="T17" fmla="*/ 74 h 66"/>
                  <a:gd name="T18" fmla="*/ 126 w 155"/>
                  <a:gd name="T19" fmla="*/ 27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pPr eaLnBrk="0" hangingPunct="0">
                  <a:defRPr/>
                </a:pPr>
                <a:endParaRPr lang="en-US"/>
              </a:p>
            </p:txBody>
          </p:sp>
          <p:sp>
            <p:nvSpPr>
              <p:cNvPr id="16" name="Freeform 13"/>
              <p:cNvSpPr>
                <a:spLocks/>
              </p:cNvSpPr>
              <p:nvPr userDrawn="1"/>
            </p:nvSpPr>
            <p:spPr bwMode="ltGray">
              <a:xfrm>
                <a:off x="2486" y="3859"/>
                <a:ext cx="42" cy="81"/>
              </a:xfrm>
              <a:custGeom>
                <a:avLst/>
                <a:gdLst>
                  <a:gd name="T0" fmla="*/ 6 w 42"/>
                  <a:gd name="T1" fmla="*/ 41 h 72"/>
                  <a:gd name="T2" fmla="*/ 0 w 42"/>
                  <a:gd name="T3" fmla="*/ 20 h 72"/>
                  <a:gd name="T4" fmla="*/ 12 w 42"/>
                  <a:gd name="T5" fmla="*/ 7 h 72"/>
                  <a:gd name="T6" fmla="*/ 0 w 42"/>
                  <a:gd name="T7" fmla="*/ 7 h 72"/>
                  <a:gd name="T8" fmla="*/ 12 w 42"/>
                  <a:gd name="T9" fmla="*/ 7 h 72"/>
                  <a:gd name="T10" fmla="*/ 24 w 42"/>
                  <a:gd name="T11" fmla="*/ 7 h 72"/>
                  <a:gd name="T12" fmla="*/ 36 w 42"/>
                  <a:gd name="T13" fmla="*/ 7 h 72"/>
                  <a:gd name="T14" fmla="*/ 42 w 42"/>
                  <a:gd name="T15" fmla="*/ 0 h 72"/>
                  <a:gd name="T16" fmla="*/ 30 w 42"/>
                  <a:gd name="T17" fmla="*/ 20 h 72"/>
                  <a:gd name="T18" fmla="*/ 42 w 42"/>
                  <a:gd name="T19" fmla="*/ 54 h 72"/>
                  <a:gd name="T20" fmla="*/ 12 w 42"/>
                  <a:gd name="T21" fmla="*/ 81 h 72"/>
                  <a:gd name="T22" fmla="*/ 6 w 42"/>
                  <a:gd name="T23" fmla="*/ 41 h 72"/>
                  <a:gd name="T24" fmla="*/ 6 w 42"/>
                  <a:gd name="T25" fmla="*/ 41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pPr eaLnBrk="0" hangingPunct="0">
                  <a:defRPr/>
                </a:pPr>
                <a:endParaRPr lang="en-US"/>
              </a:p>
            </p:txBody>
          </p:sp>
        </p:grpSp>
        <p:sp>
          <p:nvSpPr>
            <p:cNvPr id="11"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extLst>
          </p:spPr>
          <p:txBody>
            <a:bodyPr/>
            <a:lstStyle/>
            <a:p>
              <a:pPr eaLnBrk="0" hangingPunct="0">
                <a:defRPr/>
              </a:pPr>
              <a:endParaRPr lang="en-US"/>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61 h 287"/>
                <a:gd name="T4" fmla="*/ 66 w 365"/>
                <a:gd name="T5" fmla="*/ 110 h 287"/>
                <a:gd name="T6" fmla="*/ 143 w 365"/>
                <a:gd name="T7" fmla="*/ 183 h 287"/>
                <a:gd name="T8" fmla="*/ 191 w 365"/>
                <a:gd name="T9" fmla="*/ 170 h 287"/>
                <a:gd name="T10" fmla="*/ 341 w 365"/>
                <a:gd name="T11" fmla="*/ 291 h 287"/>
                <a:gd name="T12" fmla="*/ 305 w 365"/>
                <a:gd name="T13" fmla="*/ 176 h 287"/>
                <a:gd name="T14" fmla="*/ 365 w 365"/>
                <a:gd name="T15" fmla="*/ 134 h 287"/>
                <a:gd name="T16" fmla="*/ 359 w 365"/>
                <a:gd name="T17" fmla="*/ 128 h 287"/>
                <a:gd name="T18" fmla="*/ 335 w 365"/>
                <a:gd name="T19" fmla="*/ 116 h 287"/>
                <a:gd name="T20" fmla="*/ 299 w 365"/>
                <a:gd name="T21" fmla="*/ 91 h 287"/>
                <a:gd name="T22" fmla="*/ 257 w 365"/>
                <a:gd name="T23" fmla="*/ 73 h 287"/>
                <a:gd name="T24" fmla="*/ 215 w 365"/>
                <a:gd name="T25" fmla="*/ 55 h 287"/>
                <a:gd name="T26" fmla="*/ 173 w 365"/>
                <a:gd name="T27" fmla="*/ 3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pPr eaLnBrk="0" hangingPunct="0">
                <a:defRPr/>
              </a:pPr>
              <a:endParaRPr lang="en-US"/>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pPr eaLnBrk="0" hangingPunct="0">
                <a:defRPr/>
              </a:pPr>
              <a:endParaRPr lang="en-US"/>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1 h 60"/>
                <a:gd name="T16" fmla="*/ 65 w 71"/>
                <a:gd name="T17" fmla="*/ 43 h 60"/>
                <a:gd name="T18" fmla="*/ 71 w 71"/>
                <a:gd name="T19" fmla="*/ 55 h 60"/>
                <a:gd name="T20" fmla="*/ 71 w 71"/>
                <a:gd name="T21" fmla="*/ 61 h 60"/>
                <a:gd name="T22" fmla="*/ 59 w 71"/>
                <a:gd name="T23" fmla="*/ 55 h 60"/>
                <a:gd name="T24" fmla="*/ 47 w 71"/>
                <a:gd name="T25" fmla="*/ 43 h 60"/>
                <a:gd name="T26" fmla="*/ 23 w 71"/>
                <a:gd name="T27" fmla="*/ 31 h 60"/>
                <a:gd name="T28" fmla="*/ 23 w 71"/>
                <a:gd name="T29" fmla="*/ 37 h 60"/>
                <a:gd name="T30" fmla="*/ 18 w 71"/>
                <a:gd name="T31" fmla="*/ 43 h 60"/>
                <a:gd name="T32" fmla="*/ 12 w 71"/>
                <a:gd name="T33" fmla="*/ 49 h 60"/>
                <a:gd name="T34" fmla="*/ 6 w 71"/>
                <a:gd name="T35" fmla="*/ 49 h 60"/>
                <a:gd name="T36" fmla="*/ 6 w 71"/>
                <a:gd name="T37" fmla="*/ 49 h 60"/>
                <a:gd name="T38" fmla="*/ 6 w 71"/>
                <a:gd name="T39" fmla="*/ 3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pPr eaLnBrk="0" hangingPunct="0">
                <a:defRPr/>
              </a:pPr>
              <a:endParaRPr lang="en-US"/>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5 h 162"/>
                <a:gd name="T10" fmla="*/ 96 w 161"/>
                <a:gd name="T11" fmla="*/ 61 h 162"/>
                <a:gd name="T12" fmla="*/ 102 w 161"/>
                <a:gd name="T13" fmla="*/ 73 h 162"/>
                <a:gd name="T14" fmla="*/ 108 w 161"/>
                <a:gd name="T15" fmla="*/ 85 h 162"/>
                <a:gd name="T16" fmla="*/ 120 w 161"/>
                <a:gd name="T17" fmla="*/ 97 h 162"/>
                <a:gd name="T18" fmla="*/ 143 w 161"/>
                <a:gd name="T19" fmla="*/ 115 h 162"/>
                <a:gd name="T20" fmla="*/ 155 w 161"/>
                <a:gd name="T21" fmla="*/ 140 h 162"/>
                <a:gd name="T22" fmla="*/ 161 w 161"/>
                <a:gd name="T23" fmla="*/ 158 h 162"/>
                <a:gd name="T24" fmla="*/ 161 w 161"/>
                <a:gd name="T25" fmla="*/ 164 h 162"/>
                <a:gd name="T26" fmla="*/ 96 w 161"/>
                <a:gd name="T27" fmla="*/ 103 h 162"/>
                <a:gd name="T28" fmla="*/ 30 w 161"/>
                <a:gd name="T29" fmla="*/ 5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pPr eaLnBrk="0" hangingPunct="0">
                <a:defRPr/>
              </a:pPr>
              <a:endParaRPr lang="en-US"/>
            </a:p>
          </p:txBody>
        </p:sp>
        <p:sp>
          <p:nvSpPr>
            <p:cNvPr id="22" name="Freeform 20"/>
            <p:cNvSpPr>
              <a:spLocks/>
            </p:cNvSpPr>
            <p:nvPr userDrawn="1"/>
          </p:nvSpPr>
          <p:spPr bwMode="auto">
            <a:xfrm>
              <a:off x="706" y="3854"/>
              <a:ext cx="59" cy="61"/>
            </a:xfrm>
            <a:custGeom>
              <a:avLst/>
              <a:gdLst>
                <a:gd name="T0" fmla="*/ 59 w 59"/>
                <a:gd name="T1" fmla="*/ 6 h 60"/>
                <a:gd name="T2" fmla="*/ 41 w 59"/>
                <a:gd name="T3" fmla="*/ 31 h 60"/>
                <a:gd name="T4" fmla="*/ 41 w 59"/>
                <a:gd name="T5" fmla="*/ 37 h 60"/>
                <a:gd name="T6" fmla="*/ 47 w 59"/>
                <a:gd name="T7" fmla="*/ 43 h 60"/>
                <a:gd name="T8" fmla="*/ 53 w 59"/>
                <a:gd name="T9" fmla="*/ 55 h 60"/>
                <a:gd name="T10" fmla="*/ 53 w 59"/>
                <a:gd name="T11" fmla="*/ 61 h 60"/>
                <a:gd name="T12" fmla="*/ 47 w 59"/>
                <a:gd name="T13" fmla="*/ 55 h 60"/>
                <a:gd name="T14" fmla="*/ 35 w 59"/>
                <a:gd name="T15" fmla="*/ 49 h 60"/>
                <a:gd name="T16" fmla="*/ 23 w 59"/>
                <a:gd name="T17" fmla="*/ 37 h 60"/>
                <a:gd name="T18" fmla="*/ 17 w 59"/>
                <a:gd name="T19" fmla="*/ 3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pPr eaLnBrk="0" hangingPunct="0">
                <a:defRPr/>
              </a:pPr>
              <a:endParaRPr lang="en-US"/>
            </a:p>
          </p:txBody>
        </p:sp>
        <p:sp>
          <p:nvSpPr>
            <p:cNvPr id="23" name="Freeform 21"/>
            <p:cNvSpPr>
              <a:spLocks/>
            </p:cNvSpPr>
            <p:nvPr userDrawn="1"/>
          </p:nvSpPr>
          <p:spPr bwMode="auto">
            <a:xfrm>
              <a:off x="395" y="3811"/>
              <a:ext cx="245" cy="207"/>
            </a:xfrm>
            <a:custGeom>
              <a:avLst/>
              <a:gdLst>
                <a:gd name="T0" fmla="*/ 233 w 245"/>
                <a:gd name="T1" fmla="*/ 37 h 204"/>
                <a:gd name="T2" fmla="*/ 245 w 245"/>
                <a:gd name="T3" fmla="*/ 43 h 204"/>
                <a:gd name="T4" fmla="*/ 209 w 245"/>
                <a:gd name="T5" fmla="*/ 85 h 204"/>
                <a:gd name="T6" fmla="*/ 143 w 245"/>
                <a:gd name="T7" fmla="*/ 134 h 204"/>
                <a:gd name="T8" fmla="*/ 167 w 245"/>
                <a:gd name="T9" fmla="*/ 158 h 204"/>
                <a:gd name="T10" fmla="*/ 179 w 245"/>
                <a:gd name="T11" fmla="*/ 207 h 204"/>
                <a:gd name="T12" fmla="*/ 77 w 245"/>
                <a:gd name="T13" fmla="*/ 134 h 204"/>
                <a:gd name="T14" fmla="*/ 47 w 245"/>
                <a:gd name="T15" fmla="*/ 85 h 204"/>
                <a:gd name="T16" fmla="*/ 89 w 245"/>
                <a:gd name="T17" fmla="*/ 67 h 204"/>
                <a:gd name="T18" fmla="*/ 59 w 245"/>
                <a:gd name="T19" fmla="*/ 3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7 h 204"/>
                <a:gd name="T50" fmla="*/ 233 w 245"/>
                <a:gd name="T51" fmla="*/ 3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pPr eaLnBrk="0" hangingPunct="0">
                <a:defRPr/>
              </a:pPr>
              <a:endParaRPr lang="en-US"/>
            </a:p>
          </p:txBody>
        </p:sp>
      </p:grpSp>
      <p:sp>
        <p:nvSpPr>
          <p:cNvPr id="15382" name="Rectangle 22"/>
          <p:cNvSpPr>
            <a:spLocks noGrp="1" noChangeArrowheads="1"/>
          </p:cNvSpPr>
          <p:nvPr>
            <p:ph type="ctrTitle" sz="quarter"/>
          </p:nvPr>
        </p:nvSpPr>
        <p:spPr>
          <a:xfrm>
            <a:off x="457200" y="1447800"/>
            <a:ext cx="8229600" cy="1736725"/>
          </a:xfrm>
        </p:spPr>
        <p:txBody>
          <a:bodyPr/>
          <a:lstStyle>
            <a:lvl1pPr>
              <a:defRPr sz="5400"/>
            </a:lvl1pPr>
          </a:lstStyle>
          <a:p>
            <a:pPr lvl="0"/>
            <a:r>
              <a:rPr lang="en-US" noProof="0" smtClean="0"/>
              <a:t>Click to edit Master title style</a:t>
            </a:r>
          </a:p>
        </p:txBody>
      </p:sp>
      <p:sp>
        <p:nvSpPr>
          <p:cNvPr id="1538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n-US" noProof="0" smtClean="0"/>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US"/>
          </a:p>
        </p:txBody>
      </p:sp>
      <p:sp>
        <p:nvSpPr>
          <p:cNvPr id="25" name="Rectangle 25"/>
          <p:cNvSpPr>
            <a:spLocks noGrp="1" noChangeArrowheads="1"/>
          </p:cNvSpPr>
          <p:nvPr>
            <p:ph type="sldNum" sz="quarter" idx="11"/>
          </p:nvPr>
        </p:nvSpPr>
        <p:spPr/>
        <p:txBody>
          <a:bodyPr/>
          <a:lstStyle>
            <a:lvl1pPr>
              <a:defRPr/>
            </a:lvl1pPr>
          </a:lstStyle>
          <a:p>
            <a:pPr>
              <a:defRPr/>
            </a:pPr>
            <a:fld id="{4EC60475-C68E-4A2E-8E52-783CDFFBD66E}" type="slidenum">
              <a:rPr lang="en-US"/>
              <a:pPr>
                <a:defRPr/>
              </a:pPr>
              <a:t>‹#›</a:t>
            </a:fld>
            <a:endParaRPr lang="en-US"/>
          </a:p>
        </p:txBody>
      </p:sp>
      <p:sp>
        <p:nvSpPr>
          <p:cNvPr id="26" name="Rectangle 26"/>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3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2" grpId="0" autoUpdateAnimBg="0"/>
      <p:bldP spid="15383" grpId="0" build="p"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F0E0B8AA-5642-4696-995A-6177216CCB49}"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0D27B63E-029E-45B9-ADC8-98655E9D2FA7}" type="slidenum">
              <a:rPr lang="en-US"/>
              <a:pPr>
                <a:defRPr/>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495800"/>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FAA1711C-E745-4AAF-9880-BF842C538556}" type="slidenum">
              <a:rPr lang="en-US"/>
              <a:pPr>
                <a:defRPr/>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495800"/>
          </a:xfrm>
        </p:spPr>
        <p:txBody>
          <a:bodyPr/>
          <a:lstStyle/>
          <a:p>
            <a:pPr lvl="0"/>
            <a:endParaRPr lang="en-US" noProof="0" smtClean="0"/>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DBA1A910-A694-4435-9BE7-73C7FDBEB277}"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65A2FD7D-27F7-4055-83B5-19A7D7BA666D}"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FB05D575-8900-4ED9-AA9B-78C04974D765}" type="slidenum">
              <a:rPr lang="en-US"/>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936E93A1-71F3-4E90-B9D5-6837DCC7988E}"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51FF67FB-0604-45E3-8370-501B99BAF105}"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B2A8FF36-CEB8-4DE7-98BC-190133D68E27}"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pPr>
              <a:defRPr/>
            </a:pPr>
            <a:fld id="{C81895BE-AC1D-49EE-B2B8-E39359727D05}"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7D9F7AF4-2401-4731-8C6C-ED1EE237122B}"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CCE0E871-E632-4C23-BD74-EB2D12C35273}"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1049" name="Freeform 3"/>
            <p:cNvSpPr>
              <a:spLocks/>
            </p:cNvSpPr>
            <p:nvPr/>
          </p:nvSpPr>
          <p:spPr bwMode="hidden">
            <a:xfrm>
              <a:off x="0" y="3072"/>
              <a:ext cx="5760" cy="1248"/>
            </a:xfrm>
            <a:custGeom>
              <a:avLst/>
              <a:gdLst>
                <a:gd name="T0" fmla="*/ 5760 w 6027"/>
                <a:gd name="T1" fmla="*/ 1248 h 2296"/>
                <a:gd name="T2" fmla="*/ 0 w 6027"/>
                <a:gd name="T3" fmla="*/ 1248 h 2296"/>
                <a:gd name="T4" fmla="*/ 0 w 6027"/>
                <a:gd name="T5" fmla="*/ 0 h 2296"/>
                <a:gd name="T6" fmla="*/ 5760 w 6027"/>
                <a:gd name="T7" fmla="*/ 0 h 2296"/>
                <a:gd name="T8" fmla="*/ 5760 w 6027"/>
                <a:gd name="T9" fmla="*/ 1248 h 2296"/>
                <a:gd name="T10" fmla="*/ 5760 w 6027"/>
                <a:gd name="T11" fmla="*/ 124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eaLnBrk="0" hangingPunct="0">
                <a:defRPr/>
              </a:pPr>
              <a:endParaRPr lang="en-US"/>
            </a:p>
          </p:txBody>
        </p:sp>
        <p:sp>
          <p:nvSpPr>
            <p:cNvPr id="14340"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extLst>
          </p:spPr>
          <p:txBody>
            <a:bodyPr/>
            <a:lstStyle/>
            <a:p>
              <a:pPr eaLnBrk="0" hangingPunct="0">
                <a:defRPr/>
              </a:pPr>
              <a:endParaRPr lang="en-US"/>
            </a:p>
          </p:txBody>
        </p:sp>
      </p:grpSp>
      <p:sp>
        <p:nvSpPr>
          <p:cNvPr id="1027" name="Freeform 5"/>
          <p:cNvSpPr>
            <a:spLocks/>
          </p:cNvSpPr>
          <p:nvPr/>
        </p:nvSpPr>
        <p:spPr bwMode="hidden">
          <a:xfrm>
            <a:off x="6248400" y="6262688"/>
            <a:ext cx="2895600" cy="609600"/>
          </a:xfrm>
          <a:custGeom>
            <a:avLst/>
            <a:gdLst>
              <a:gd name="T0" fmla="*/ 2895600 w 5748"/>
              <a:gd name="T1" fmla="*/ 609600 h 246"/>
              <a:gd name="T2" fmla="*/ 0 w 5748"/>
              <a:gd name="T3" fmla="*/ 609600 h 246"/>
              <a:gd name="T4" fmla="*/ 0 w 5748"/>
              <a:gd name="T5" fmla="*/ 0 h 246"/>
              <a:gd name="T6" fmla="*/ 2895600 w 5748"/>
              <a:gd name="T7" fmla="*/ 0 h 246"/>
              <a:gd name="T8" fmla="*/ 2895600 w 5748"/>
              <a:gd name="T9" fmla="*/ 609600 h 246"/>
              <a:gd name="T10" fmla="*/ 2895600 w 5748"/>
              <a:gd name="T11" fmla="*/ 609600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eaLnBrk="0" hangingPunct="0">
              <a:defRPr/>
            </a:pPr>
            <a:endParaRPr lang="en-US"/>
          </a:p>
        </p:txBody>
      </p:sp>
      <p:grpSp>
        <p:nvGrpSpPr>
          <p:cNvPr id="1028" name="Group 6"/>
          <p:cNvGrpSpPr>
            <a:grpSpLocks/>
          </p:cNvGrpSpPr>
          <p:nvPr/>
        </p:nvGrpSpPr>
        <p:grpSpPr bwMode="auto">
          <a:xfrm>
            <a:off x="0" y="6019800"/>
            <a:ext cx="7848600" cy="857250"/>
            <a:chOff x="0" y="3792"/>
            <a:chExt cx="4944" cy="540"/>
          </a:xfrm>
        </p:grpSpPr>
        <p:sp>
          <p:nvSpPr>
            <p:cNvPr id="14343"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extLst>
          </p:spPr>
          <p:txBody>
            <a:bodyPr/>
            <a:lstStyle/>
            <a:p>
              <a:pPr eaLnBrk="0" hangingPunct="0">
                <a:defRPr/>
              </a:pPr>
              <a:endParaRPr lang="en-US"/>
            </a:p>
          </p:txBody>
        </p:sp>
        <p:grpSp>
          <p:nvGrpSpPr>
            <p:cNvPr id="1042" name="Group 8"/>
            <p:cNvGrpSpPr>
              <a:grpSpLocks/>
            </p:cNvGrpSpPr>
            <p:nvPr userDrawn="1"/>
          </p:nvGrpSpPr>
          <p:grpSpPr bwMode="auto">
            <a:xfrm>
              <a:off x="2486" y="3792"/>
              <a:ext cx="2458" cy="540"/>
              <a:chOff x="2486" y="3792"/>
              <a:chExt cx="2458" cy="540"/>
            </a:xfrm>
          </p:grpSpPr>
          <p:sp>
            <p:nvSpPr>
              <p:cNvPr id="1044"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eaLnBrk="0" hangingPunct="0">
                  <a:defRPr/>
                </a:pPr>
                <a:endParaRPr lang="en-US"/>
              </a:p>
            </p:txBody>
          </p:sp>
          <p:sp>
            <p:nvSpPr>
              <p:cNvPr id="1045" name="Freeform 10"/>
              <p:cNvSpPr>
                <a:spLocks/>
              </p:cNvSpPr>
              <p:nvPr userDrawn="1"/>
            </p:nvSpPr>
            <p:spPr bwMode="ltGray">
              <a:xfrm>
                <a:off x="2677" y="3792"/>
                <a:ext cx="186" cy="395"/>
              </a:xfrm>
              <a:custGeom>
                <a:avLst/>
                <a:gdLst>
                  <a:gd name="T0" fmla="*/ 36 w 186"/>
                  <a:gd name="T1" fmla="*/ 0 h 353"/>
                  <a:gd name="T2" fmla="*/ 54 w 186"/>
                  <a:gd name="T3" fmla="*/ 20 h 353"/>
                  <a:gd name="T4" fmla="*/ 24 w 186"/>
                  <a:gd name="T5" fmla="*/ 34 h 353"/>
                  <a:gd name="T6" fmla="*/ 18 w 186"/>
                  <a:gd name="T7" fmla="*/ 74 h 353"/>
                  <a:gd name="T8" fmla="*/ 42 w 186"/>
                  <a:gd name="T9" fmla="*/ 128 h 353"/>
                  <a:gd name="T10" fmla="*/ 48 w 186"/>
                  <a:gd name="T11" fmla="*/ 181 h 353"/>
                  <a:gd name="T12" fmla="*/ 0 w 186"/>
                  <a:gd name="T13" fmla="*/ 395 h 353"/>
                  <a:gd name="T14" fmla="*/ 54 w 186"/>
                  <a:gd name="T15" fmla="*/ 261 h 353"/>
                  <a:gd name="T16" fmla="*/ 84 w 186"/>
                  <a:gd name="T17" fmla="*/ 242 h 353"/>
                  <a:gd name="T18" fmla="*/ 126 w 186"/>
                  <a:gd name="T19" fmla="*/ 141 h 353"/>
                  <a:gd name="T20" fmla="*/ 144 w 186"/>
                  <a:gd name="T21" fmla="*/ 134 h 353"/>
                  <a:gd name="T22" fmla="*/ 144 w 186"/>
                  <a:gd name="T23" fmla="*/ 101 h 353"/>
                  <a:gd name="T24" fmla="*/ 186 w 186"/>
                  <a:gd name="T25" fmla="*/ 74 h 353"/>
                  <a:gd name="T26" fmla="*/ 162 w 186"/>
                  <a:gd name="T27" fmla="*/ 6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pPr eaLnBrk="0" hangingPunct="0">
                  <a:defRPr/>
                </a:pPr>
                <a:endParaRPr lang="en-US"/>
              </a:p>
            </p:txBody>
          </p:sp>
          <p:sp>
            <p:nvSpPr>
              <p:cNvPr id="1046"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pPr eaLnBrk="0" hangingPunct="0">
                  <a:defRPr/>
                </a:pPr>
                <a:endParaRPr lang="en-US"/>
              </a:p>
            </p:txBody>
          </p:sp>
          <p:sp>
            <p:nvSpPr>
              <p:cNvPr id="1047"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7 h 66"/>
                  <a:gd name="T8" fmla="*/ 6 w 155"/>
                  <a:gd name="T9" fmla="*/ 20 h 66"/>
                  <a:gd name="T10" fmla="*/ 0 w 155"/>
                  <a:gd name="T11" fmla="*/ 27 h 66"/>
                  <a:gd name="T12" fmla="*/ 78 w 155"/>
                  <a:gd name="T13" fmla="*/ 67 h 66"/>
                  <a:gd name="T14" fmla="*/ 96 w 155"/>
                  <a:gd name="T15" fmla="*/ 47 h 66"/>
                  <a:gd name="T16" fmla="*/ 155 w 155"/>
                  <a:gd name="T17" fmla="*/ 74 h 66"/>
                  <a:gd name="T18" fmla="*/ 126 w 155"/>
                  <a:gd name="T19" fmla="*/ 27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pPr eaLnBrk="0" hangingPunct="0">
                  <a:defRPr/>
                </a:pPr>
                <a:endParaRPr lang="en-US"/>
              </a:p>
            </p:txBody>
          </p:sp>
          <p:sp>
            <p:nvSpPr>
              <p:cNvPr id="1048" name="Freeform 13"/>
              <p:cNvSpPr>
                <a:spLocks/>
              </p:cNvSpPr>
              <p:nvPr userDrawn="1"/>
            </p:nvSpPr>
            <p:spPr bwMode="ltGray">
              <a:xfrm>
                <a:off x="2486" y="3859"/>
                <a:ext cx="42" cy="81"/>
              </a:xfrm>
              <a:custGeom>
                <a:avLst/>
                <a:gdLst>
                  <a:gd name="T0" fmla="*/ 6 w 42"/>
                  <a:gd name="T1" fmla="*/ 41 h 72"/>
                  <a:gd name="T2" fmla="*/ 0 w 42"/>
                  <a:gd name="T3" fmla="*/ 20 h 72"/>
                  <a:gd name="T4" fmla="*/ 12 w 42"/>
                  <a:gd name="T5" fmla="*/ 7 h 72"/>
                  <a:gd name="T6" fmla="*/ 0 w 42"/>
                  <a:gd name="T7" fmla="*/ 7 h 72"/>
                  <a:gd name="T8" fmla="*/ 12 w 42"/>
                  <a:gd name="T9" fmla="*/ 7 h 72"/>
                  <a:gd name="T10" fmla="*/ 24 w 42"/>
                  <a:gd name="T11" fmla="*/ 7 h 72"/>
                  <a:gd name="T12" fmla="*/ 36 w 42"/>
                  <a:gd name="T13" fmla="*/ 7 h 72"/>
                  <a:gd name="T14" fmla="*/ 42 w 42"/>
                  <a:gd name="T15" fmla="*/ 0 h 72"/>
                  <a:gd name="T16" fmla="*/ 30 w 42"/>
                  <a:gd name="T17" fmla="*/ 20 h 72"/>
                  <a:gd name="T18" fmla="*/ 42 w 42"/>
                  <a:gd name="T19" fmla="*/ 54 h 72"/>
                  <a:gd name="T20" fmla="*/ 12 w 42"/>
                  <a:gd name="T21" fmla="*/ 81 h 72"/>
                  <a:gd name="T22" fmla="*/ 6 w 42"/>
                  <a:gd name="T23" fmla="*/ 41 h 72"/>
                  <a:gd name="T24" fmla="*/ 6 w 42"/>
                  <a:gd name="T25" fmla="*/ 41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pPr eaLnBrk="0" hangingPunct="0">
                  <a:defRPr/>
                </a:pPr>
                <a:endParaRPr lang="en-US"/>
              </a:p>
            </p:txBody>
          </p:sp>
        </p:grpSp>
        <p:sp>
          <p:nvSpPr>
            <p:cNvPr id="14350"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extLst>
          </p:spPr>
          <p:txBody>
            <a:bodyPr/>
            <a:lstStyle/>
            <a:p>
              <a:pPr eaLnBrk="0" hangingPunct="0">
                <a:defRPr/>
              </a:pPr>
              <a:endParaRPr lang="en-US"/>
            </a:p>
          </p:txBody>
        </p:sp>
      </p:grpSp>
      <p:grpSp>
        <p:nvGrpSpPr>
          <p:cNvPr id="1029" name="Group 15"/>
          <p:cNvGrpSpPr>
            <a:grpSpLocks/>
          </p:cNvGrpSpPr>
          <p:nvPr/>
        </p:nvGrpSpPr>
        <p:grpSpPr bwMode="auto">
          <a:xfrm>
            <a:off x="627063" y="6021388"/>
            <a:ext cx="5684837" cy="849312"/>
            <a:chOff x="395" y="3793"/>
            <a:chExt cx="3581" cy="535"/>
          </a:xfrm>
        </p:grpSpPr>
        <p:sp>
          <p:nvSpPr>
            <p:cNvPr id="1035" name="Freeform 16"/>
            <p:cNvSpPr>
              <a:spLocks/>
            </p:cNvSpPr>
            <p:nvPr/>
          </p:nvSpPr>
          <p:spPr bwMode="auto">
            <a:xfrm>
              <a:off x="1196" y="3793"/>
              <a:ext cx="365" cy="291"/>
            </a:xfrm>
            <a:custGeom>
              <a:avLst/>
              <a:gdLst>
                <a:gd name="T0" fmla="*/ 24 w 365"/>
                <a:gd name="T1" fmla="*/ 24 h 287"/>
                <a:gd name="T2" fmla="*/ 0 w 365"/>
                <a:gd name="T3" fmla="*/ 61 h 287"/>
                <a:gd name="T4" fmla="*/ 66 w 365"/>
                <a:gd name="T5" fmla="*/ 110 h 287"/>
                <a:gd name="T6" fmla="*/ 143 w 365"/>
                <a:gd name="T7" fmla="*/ 183 h 287"/>
                <a:gd name="T8" fmla="*/ 191 w 365"/>
                <a:gd name="T9" fmla="*/ 170 h 287"/>
                <a:gd name="T10" fmla="*/ 341 w 365"/>
                <a:gd name="T11" fmla="*/ 291 h 287"/>
                <a:gd name="T12" fmla="*/ 305 w 365"/>
                <a:gd name="T13" fmla="*/ 176 h 287"/>
                <a:gd name="T14" fmla="*/ 365 w 365"/>
                <a:gd name="T15" fmla="*/ 134 h 287"/>
                <a:gd name="T16" fmla="*/ 359 w 365"/>
                <a:gd name="T17" fmla="*/ 128 h 287"/>
                <a:gd name="T18" fmla="*/ 335 w 365"/>
                <a:gd name="T19" fmla="*/ 116 h 287"/>
                <a:gd name="T20" fmla="*/ 299 w 365"/>
                <a:gd name="T21" fmla="*/ 91 h 287"/>
                <a:gd name="T22" fmla="*/ 257 w 365"/>
                <a:gd name="T23" fmla="*/ 73 h 287"/>
                <a:gd name="T24" fmla="*/ 215 w 365"/>
                <a:gd name="T25" fmla="*/ 55 h 287"/>
                <a:gd name="T26" fmla="*/ 173 w 365"/>
                <a:gd name="T27" fmla="*/ 3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pPr eaLnBrk="0" hangingPunct="0">
                <a:defRPr/>
              </a:pPr>
              <a:endParaRPr lang="en-US"/>
            </a:p>
          </p:txBody>
        </p:sp>
        <p:sp>
          <p:nvSpPr>
            <p:cNvPr id="1036"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pPr eaLnBrk="0" hangingPunct="0">
                <a:defRPr/>
              </a:pPr>
              <a:endParaRPr lang="en-US"/>
            </a:p>
          </p:txBody>
        </p:sp>
        <p:sp>
          <p:nvSpPr>
            <p:cNvPr id="1037"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1 h 60"/>
                <a:gd name="T16" fmla="*/ 65 w 71"/>
                <a:gd name="T17" fmla="*/ 43 h 60"/>
                <a:gd name="T18" fmla="*/ 71 w 71"/>
                <a:gd name="T19" fmla="*/ 55 h 60"/>
                <a:gd name="T20" fmla="*/ 71 w 71"/>
                <a:gd name="T21" fmla="*/ 61 h 60"/>
                <a:gd name="T22" fmla="*/ 59 w 71"/>
                <a:gd name="T23" fmla="*/ 55 h 60"/>
                <a:gd name="T24" fmla="*/ 47 w 71"/>
                <a:gd name="T25" fmla="*/ 43 h 60"/>
                <a:gd name="T26" fmla="*/ 23 w 71"/>
                <a:gd name="T27" fmla="*/ 31 h 60"/>
                <a:gd name="T28" fmla="*/ 23 w 71"/>
                <a:gd name="T29" fmla="*/ 37 h 60"/>
                <a:gd name="T30" fmla="*/ 18 w 71"/>
                <a:gd name="T31" fmla="*/ 43 h 60"/>
                <a:gd name="T32" fmla="*/ 12 w 71"/>
                <a:gd name="T33" fmla="*/ 49 h 60"/>
                <a:gd name="T34" fmla="*/ 6 w 71"/>
                <a:gd name="T35" fmla="*/ 49 h 60"/>
                <a:gd name="T36" fmla="*/ 6 w 71"/>
                <a:gd name="T37" fmla="*/ 49 h 60"/>
                <a:gd name="T38" fmla="*/ 6 w 71"/>
                <a:gd name="T39" fmla="*/ 3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pPr eaLnBrk="0" hangingPunct="0">
                <a:defRPr/>
              </a:pPr>
              <a:endParaRPr lang="en-US"/>
            </a:p>
          </p:txBody>
        </p:sp>
        <p:sp>
          <p:nvSpPr>
            <p:cNvPr id="1038"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5 h 162"/>
                <a:gd name="T10" fmla="*/ 96 w 161"/>
                <a:gd name="T11" fmla="*/ 61 h 162"/>
                <a:gd name="T12" fmla="*/ 102 w 161"/>
                <a:gd name="T13" fmla="*/ 73 h 162"/>
                <a:gd name="T14" fmla="*/ 108 w 161"/>
                <a:gd name="T15" fmla="*/ 85 h 162"/>
                <a:gd name="T16" fmla="*/ 120 w 161"/>
                <a:gd name="T17" fmla="*/ 97 h 162"/>
                <a:gd name="T18" fmla="*/ 143 w 161"/>
                <a:gd name="T19" fmla="*/ 115 h 162"/>
                <a:gd name="T20" fmla="*/ 155 w 161"/>
                <a:gd name="T21" fmla="*/ 140 h 162"/>
                <a:gd name="T22" fmla="*/ 161 w 161"/>
                <a:gd name="T23" fmla="*/ 158 h 162"/>
                <a:gd name="T24" fmla="*/ 161 w 161"/>
                <a:gd name="T25" fmla="*/ 164 h 162"/>
                <a:gd name="T26" fmla="*/ 96 w 161"/>
                <a:gd name="T27" fmla="*/ 103 h 162"/>
                <a:gd name="T28" fmla="*/ 30 w 161"/>
                <a:gd name="T29" fmla="*/ 5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pPr eaLnBrk="0" hangingPunct="0">
                <a:defRPr/>
              </a:pPr>
              <a:endParaRPr lang="en-US"/>
            </a:p>
          </p:txBody>
        </p:sp>
        <p:sp>
          <p:nvSpPr>
            <p:cNvPr id="1039" name="Freeform 20"/>
            <p:cNvSpPr>
              <a:spLocks/>
            </p:cNvSpPr>
            <p:nvPr/>
          </p:nvSpPr>
          <p:spPr bwMode="auto">
            <a:xfrm>
              <a:off x="706" y="3854"/>
              <a:ext cx="59" cy="61"/>
            </a:xfrm>
            <a:custGeom>
              <a:avLst/>
              <a:gdLst>
                <a:gd name="T0" fmla="*/ 59 w 59"/>
                <a:gd name="T1" fmla="*/ 6 h 60"/>
                <a:gd name="T2" fmla="*/ 41 w 59"/>
                <a:gd name="T3" fmla="*/ 31 h 60"/>
                <a:gd name="T4" fmla="*/ 41 w 59"/>
                <a:gd name="T5" fmla="*/ 37 h 60"/>
                <a:gd name="T6" fmla="*/ 47 w 59"/>
                <a:gd name="T7" fmla="*/ 43 h 60"/>
                <a:gd name="T8" fmla="*/ 53 w 59"/>
                <a:gd name="T9" fmla="*/ 55 h 60"/>
                <a:gd name="T10" fmla="*/ 53 w 59"/>
                <a:gd name="T11" fmla="*/ 61 h 60"/>
                <a:gd name="T12" fmla="*/ 47 w 59"/>
                <a:gd name="T13" fmla="*/ 55 h 60"/>
                <a:gd name="T14" fmla="*/ 35 w 59"/>
                <a:gd name="T15" fmla="*/ 49 h 60"/>
                <a:gd name="T16" fmla="*/ 23 w 59"/>
                <a:gd name="T17" fmla="*/ 37 h 60"/>
                <a:gd name="T18" fmla="*/ 17 w 59"/>
                <a:gd name="T19" fmla="*/ 3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pPr eaLnBrk="0" hangingPunct="0">
                <a:defRPr/>
              </a:pPr>
              <a:endParaRPr lang="en-US"/>
            </a:p>
          </p:txBody>
        </p:sp>
        <p:sp>
          <p:nvSpPr>
            <p:cNvPr id="1040" name="Freeform 21"/>
            <p:cNvSpPr>
              <a:spLocks/>
            </p:cNvSpPr>
            <p:nvPr/>
          </p:nvSpPr>
          <p:spPr bwMode="auto">
            <a:xfrm>
              <a:off x="395" y="3811"/>
              <a:ext cx="245" cy="207"/>
            </a:xfrm>
            <a:custGeom>
              <a:avLst/>
              <a:gdLst>
                <a:gd name="T0" fmla="*/ 233 w 245"/>
                <a:gd name="T1" fmla="*/ 37 h 204"/>
                <a:gd name="T2" fmla="*/ 245 w 245"/>
                <a:gd name="T3" fmla="*/ 43 h 204"/>
                <a:gd name="T4" fmla="*/ 209 w 245"/>
                <a:gd name="T5" fmla="*/ 85 h 204"/>
                <a:gd name="T6" fmla="*/ 143 w 245"/>
                <a:gd name="T7" fmla="*/ 134 h 204"/>
                <a:gd name="T8" fmla="*/ 167 w 245"/>
                <a:gd name="T9" fmla="*/ 158 h 204"/>
                <a:gd name="T10" fmla="*/ 179 w 245"/>
                <a:gd name="T11" fmla="*/ 207 h 204"/>
                <a:gd name="T12" fmla="*/ 77 w 245"/>
                <a:gd name="T13" fmla="*/ 134 h 204"/>
                <a:gd name="T14" fmla="*/ 47 w 245"/>
                <a:gd name="T15" fmla="*/ 85 h 204"/>
                <a:gd name="T16" fmla="*/ 89 w 245"/>
                <a:gd name="T17" fmla="*/ 67 h 204"/>
                <a:gd name="T18" fmla="*/ 59 w 245"/>
                <a:gd name="T19" fmla="*/ 3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7 h 204"/>
                <a:gd name="T50" fmla="*/ 233 w 245"/>
                <a:gd name="T51" fmla="*/ 3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pPr eaLnBrk="0" hangingPunct="0">
                <a:defRPr/>
              </a:pPr>
              <a:endParaRPr lang="en-US"/>
            </a:p>
          </p:txBody>
        </p:sp>
      </p:grpSp>
      <p:sp>
        <p:nvSpPr>
          <p:cNvPr id="14358" name="Rectangle 22"/>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59"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60" name="Rectangle 2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14361" name="Rectangle 2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p>
        </p:txBody>
      </p:sp>
      <p:sp>
        <p:nvSpPr>
          <p:cNvPr id="14362" name="Rectangle 2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64DC74AB-1FA1-493B-9111-3C1C8DA8492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62" r:id="rId12"/>
    <p:sldLayoutId id="2147483661" r:id="rId13"/>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4358"/>
                                        </p:tgtEl>
                                        <p:attrNameLst>
                                          <p:attrName>style.visibility</p:attrName>
                                        </p:attrNameLst>
                                      </p:cBhvr>
                                      <p:to>
                                        <p:strVal val="visible"/>
                                      </p:to>
                                    </p:set>
                                    <p:anim calcmode="lin" valueType="num">
                                      <p:cBhvr>
                                        <p:cTn id="7" dur="1000" fill="hold"/>
                                        <p:tgtEl>
                                          <p:spTgt spid="14358"/>
                                        </p:tgtEl>
                                        <p:attrNameLst>
                                          <p:attrName>ppt_x</p:attrName>
                                        </p:attrNameLst>
                                      </p:cBhvr>
                                      <p:tavLst>
                                        <p:tav tm="0">
                                          <p:val>
                                            <p:strVal val="#ppt_x-.2"/>
                                          </p:val>
                                        </p:tav>
                                        <p:tav tm="100000">
                                          <p:val>
                                            <p:strVal val="#ppt_x"/>
                                          </p:val>
                                        </p:tav>
                                      </p:tavLst>
                                    </p:anim>
                                    <p:anim calcmode="lin" valueType="num">
                                      <p:cBhvr>
                                        <p:cTn id="8" dur="1000" fill="hold"/>
                                        <p:tgtEl>
                                          <p:spTgt spid="143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4359">
                                            <p:txEl>
                                              <p:pRg st="0" end="0"/>
                                            </p:txEl>
                                          </p:spTgt>
                                        </p:tgtEl>
                                        <p:attrNameLst>
                                          <p:attrName>style.visibility</p:attrName>
                                        </p:attrNameLst>
                                      </p:cBhvr>
                                      <p:to>
                                        <p:strVal val="visible"/>
                                      </p:to>
                                    </p:set>
                                    <p:animEffect transition="in" filter="fade">
                                      <p:cBhvr>
                                        <p:cTn id="14" dur="500"/>
                                        <p:tgtEl>
                                          <p:spTgt spid="14359">
                                            <p:txEl>
                                              <p:pRg st="0" end="0"/>
                                            </p:txEl>
                                          </p:spTgt>
                                        </p:tgtEl>
                                      </p:cBhvr>
                                    </p:animEffect>
                                    <p:anim calcmode="lin" valueType="num">
                                      <p:cBhvr>
                                        <p:cTn id="15" dur="500" fill="hold"/>
                                        <p:tgtEl>
                                          <p:spTgt spid="1435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4359">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4359">
                                            <p:txEl>
                                              <p:pRg st="1" end="1"/>
                                            </p:txEl>
                                          </p:spTgt>
                                        </p:tgtEl>
                                        <p:attrNameLst>
                                          <p:attrName>style.visibility</p:attrName>
                                        </p:attrNameLst>
                                      </p:cBhvr>
                                      <p:to>
                                        <p:strVal val="visible"/>
                                      </p:to>
                                    </p:set>
                                    <p:animEffect transition="in" filter="fade">
                                      <p:cBhvr>
                                        <p:cTn id="19" dur="500"/>
                                        <p:tgtEl>
                                          <p:spTgt spid="14359">
                                            <p:txEl>
                                              <p:pRg st="1" end="1"/>
                                            </p:txEl>
                                          </p:spTgt>
                                        </p:tgtEl>
                                      </p:cBhvr>
                                    </p:animEffect>
                                    <p:anim calcmode="lin" valueType="num">
                                      <p:cBhvr>
                                        <p:cTn id="20" dur="500" fill="hold"/>
                                        <p:tgtEl>
                                          <p:spTgt spid="14359">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4359">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4359">
                                            <p:txEl>
                                              <p:pRg st="2" end="2"/>
                                            </p:txEl>
                                          </p:spTgt>
                                        </p:tgtEl>
                                        <p:attrNameLst>
                                          <p:attrName>style.visibility</p:attrName>
                                        </p:attrNameLst>
                                      </p:cBhvr>
                                      <p:to>
                                        <p:strVal val="visible"/>
                                      </p:to>
                                    </p:set>
                                    <p:animEffect transition="in" filter="fade">
                                      <p:cBhvr>
                                        <p:cTn id="24" dur="500"/>
                                        <p:tgtEl>
                                          <p:spTgt spid="14359">
                                            <p:txEl>
                                              <p:pRg st="2" end="2"/>
                                            </p:txEl>
                                          </p:spTgt>
                                        </p:tgtEl>
                                      </p:cBhvr>
                                    </p:animEffect>
                                    <p:anim calcmode="lin" valueType="num">
                                      <p:cBhvr>
                                        <p:cTn id="25" dur="500" fill="hold"/>
                                        <p:tgtEl>
                                          <p:spTgt spid="14359">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4359">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4359">
                                            <p:txEl>
                                              <p:pRg st="3" end="3"/>
                                            </p:txEl>
                                          </p:spTgt>
                                        </p:tgtEl>
                                        <p:attrNameLst>
                                          <p:attrName>style.visibility</p:attrName>
                                        </p:attrNameLst>
                                      </p:cBhvr>
                                      <p:to>
                                        <p:strVal val="visible"/>
                                      </p:to>
                                    </p:set>
                                    <p:animEffect transition="in" filter="fade">
                                      <p:cBhvr>
                                        <p:cTn id="29" dur="500"/>
                                        <p:tgtEl>
                                          <p:spTgt spid="14359">
                                            <p:txEl>
                                              <p:pRg st="3" end="3"/>
                                            </p:txEl>
                                          </p:spTgt>
                                        </p:tgtEl>
                                      </p:cBhvr>
                                    </p:animEffect>
                                    <p:anim calcmode="lin" valueType="num">
                                      <p:cBhvr>
                                        <p:cTn id="30" dur="500" fill="hold"/>
                                        <p:tgtEl>
                                          <p:spTgt spid="14359">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4359">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4359">
                                            <p:txEl>
                                              <p:pRg st="4" end="4"/>
                                            </p:txEl>
                                          </p:spTgt>
                                        </p:tgtEl>
                                        <p:attrNameLst>
                                          <p:attrName>style.visibility</p:attrName>
                                        </p:attrNameLst>
                                      </p:cBhvr>
                                      <p:to>
                                        <p:strVal val="visible"/>
                                      </p:to>
                                    </p:set>
                                    <p:animEffect transition="in" filter="fade">
                                      <p:cBhvr>
                                        <p:cTn id="34" dur="500"/>
                                        <p:tgtEl>
                                          <p:spTgt spid="14359">
                                            <p:txEl>
                                              <p:pRg st="4" end="4"/>
                                            </p:txEl>
                                          </p:spTgt>
                                        </p:tgtEl>
                                      </p:cBhvr>
                                    </p:animEffect>
                                    <p:anim calcmode="lin" valueType="num">
                                      <p:cBhvr>
                                        <p:cTn id="35" dur="500" fill="hold"/>
                                        <p:tgtEl>
                                          <p:spTgt spid="14359">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435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8" grpId="0"/>
      <p:bldP spid="14359" grpId="0" build="p">
        <p:tmplLst>
          <p:tmpl lvl="1">
            <p:tnLst>
              <p:par>
                <p:cTn presetID="44" presetClass="entr" presetSubtype="0" fill="hold" nodeType="clickEffect">
                  <p:stCondLst>
                    <p:cond delay="0"/>
                  </p:stCondLst>
                  <p:childTnLst>
                    <p:set>
                      <p:cBhvr>
                        <p:cTn dur="1" fill="hold">
                          <p:stCondLst>
                            <p:cond delay="0"/>
                          </p:stCondLst>
                        </p:cTn>
                        <p:tgtEl>
                          <p:spTgt spid="14359"/>
                        </p:tgtEl>
                        <p:attrNameLst>
                          <p:attrName>style.visibility</p:attrName>
                        </p:attrNameLst>
                      </p:cBhvr>
                      <p:to>
                        <p:strVal val="visible"/>
                      </p:to>
                    </p:set>
                    <p:animEffect transition="in" filter="fade">
                      <p:cBhvr>
                        <p:cTn dur="500"/>
                        <p:tgtEl>
                          <p:spTgt spid="14359"/>
                        </p:tgtEl>
                      </p:cBhvr>
                    </p:animEffect>
                    <p:anim calcmode="lin" valueType="num">
                      <p:cBhvr>
                        <p:cTn dur="500" fill="hold"/>
                        <p:tgtEl>
                          <p:spTgt spid="14359"/>
                        </p:tgtEl>
                        <p:attrNameLst>
                          <p:attrName>ppt_x</p:attrName>
                        </p:attrNameLst>
                      </p:cBhvr>
                      <p:tavLst>
                        <p:tav tm="0">
                          <p:val>
                            <p:strVal val="#ppt_x"/>
                          </p:val>
                        </p:tav>
                        <p:tav tm="100000">
                          <p:val>
                            <p:strVal val="#ppt_x"/>
                          </p:val>
                        </p:tav>
                      </p:tavLst>
                    </p:anim>
                    <p:anim calcmode="lin" valueType="num">
                      <p:cBhvr>
                        <p:cTn dur="500" fill="hold"/>
                        <p:tgtEl>
                          <p:spTgt spid="14359"/>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14359"/>
                        </p:tgtEl>
                        <p:attrNameLst>
                          <p:attrName>style.visibility</p:attrName>
                        </p:attrNameLst>
                      </p:cBhvr>
                      <p:to>
                        <p:strVal val="visible"/>
                      </p:to>
                    </p:set>
                    <p:animEffect transition="in" filter="fade">
                      <p:cBhvr>
                        <p:cTn dur="500"/>
                        <p:tgtEl>
                          <p:spTgt spid="14359"/>
                        </p:tgtEl>
                      </p:cBhvr>
                    </p:animEffect>
                    <p:anim calcmode="lin" valueType="num">
                      <p:cBhvr>
                        <p:cTn dur="500" fill="hold"/>
                        <p:tgtEl>
                          <p:spTgt spid="14359"/>
                        </p:tgtEl>
                        <p:attrNameLst>
                          <p:attrName>ppt_x</p:attrName>
                        </p:attrNameLst>
                      </p:cBhvr>
                      <p:tavLst>
                        <p:tav tm="0">
                          <p:val>
                            <p:strVal val="#ppt_x"/>
                          </p:val>
                        </p:tav>
                        <p:tav tm="100000">
                          <p:val>
                            <p:strVal val="#ppt_x"/>
                          </p:val>
                        </p:tav>
                      </p:tavLst>
                    </p:anim>
                    <p:anim calcmode="lin" valueType="num">
                      <p:cBhvr>
                        <p:cTn dur="500" fill="hold"/>
                        <p:tgtEl>
                          <p:spTgt spid="14359"/>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14359"/>
                        </p:tgtEl>
                        <p:attrNameLst>
                          <p:attrName>style.visibility</p:attrName>
                        </p:attrNameLst>
                      </p:cBhvr>
                      <p:to>
                        <p:strVal val="visible"/>
                      </p:to>
                    </p:set>
                    <p:animEffect transition="in" filter="fade">
                      <p:cBhvr>
                        <p:cTn dur="500"/>
                        <p:tgtEl>
                          <p:spTgt spid="14359"/>
                        </p:tgtEl>
                      </p:cBhvr>
                    </p:animEffect>
                    <p:anim calcmode="lin" valueType="num">
                      <p:cBhvr>
                        <p:cTn dur="500" fill="hold"/>
                        <p:tgtEl>
                          <p:spTgt spid="14359"/>
                        </p:tgtEl>
                        <p:attrNameLst>
                          <p:attrName>ppt_x</p:attrName>
                        </p:attrNameLst>
                      </p:cBhvr>
                      <p:tavLst>
                        <p:tav tm="0">
                          <p:val>
                            <p:strVal val="#ppt_x"/>
                          </p:val>
                        </p:tav>
                        <p:tav tm="100000">
                          <p:val>
                            <p:strVal val="#ppt_x"/>
                          </p:val>
                        </p:tav>
                      </p:tavLst>
                    </p:anim>
                    <p:anim calcmode="lin" valueType="num">
                      <p:cBhvr>
                        <p:cTn dur="500" fill="hold"/>
                        <p:tgtEl>
                          <p:spTgt spid="14359"/>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14359"/>
                        </p:tgtEl>
                        <p:attrNameLst>
                          <p:attrName>style.visibility</p:attrName>
                        </p:attrNameLst>
                      </p:cBhvr>
                      <p:to>
                        <p:strVal val="visible"/>
                      </p:to>
                    </p:set>
                    <p:animEffect transition="in" filter="fade">
                      <p:cBhvr>
                        <p:cTn dur="500"/>
                        <p:tgtEl>
                          <p:spTgt spid="14359"/>
                        </p:tgtEl>
                      </p:cBhvr>
                    </p:animEffect>
                    <p:anim calcmode="lin" valueType="num">
                      <p:cBhvr>
                        <p:cTn dur="500" fill="hold"/>
                        <p:tgtEl>
                          <p:spTgt spid="14359"/>
                        </p:tgtEl>
                        <p:attrNameLst>
                          <p:attrName>ppt_x</p:attrName>
                        </p:attrNameLst>
                      </p:cBhvr>
                      <p:tavLst>
                        <p:tav tm="0">
                          <p:val>
                            <p:strVal val="#ppt_x"/>
                          </p:val>
                        </p:tav>
                        <p:tav tm="100000">
                          <p:val>
                            <p:strVal val="#ppt_x"/>
                          </p:val>
                        </p:tav>
                      </p:tavLst>
                    </p:anim>
                    <p:anim calcmode="lin" valueType="num">
                      <p:cBhvr>
                        <p:cTn dur="500" fill="hold"/>
                        <p:tgtEl>
                          <p:spTgt spid="14359"/>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14359"/>
                        </p:tgtEl>
                        <p:attrNameLst>
                          <p:attrName>style.visibility</p:attrName>
                        </p:attrNameLst>
                      </p:cBhvr>
                      <p:to>
                        <p:strVal val="visible"/>
                      </p:to>
                    </p:set>
                    <p:animEffect transition="in" filter="fade">
                      <p:cBhvr>
                        <p:cTn dur="500"/>
                        <p:tgtEl>
                          <p:spTgt spid="14359"/>
                        </p:tgtEl>
                      </p:cBhvr>
                    </p:animEffect>
                    <p:anim calcmode="lin" valueType="num">
                      <p:cBhvr>
                        <p:cTn dur="500" fill="hold"/>
                        <p:tgtEl>
                          <p:spTgt spid="14359"/>
                        </p:tgtEl>
                        <p:attrNameLst>
                          <p:attrName>ppt_x</p:attrName>
                        </p:attrNameLst>
                      </p:cBhvr>
                      <p:tavLst>
                        <p:tav tm="0">
                          <p:val>
                            <p:strVal val="#ppt_x"/>
                          </p:val>
                        </p:tav>
                        <p:tav tm="100000">
                          <p:val>
                            <p:strVal val="#ppt_x"/>
                          </p:val>
                        </p:tav>
                      </p:tavLst>
                    </p:anim>
                    <p:anim calcmode="lin" valueType="num">
                      <p:cBhvr>
                        <p:cTn dur="500" fill="hold"/>
                        <p:tgtEl>
                          <p:spTgt spid="14359"/>
                        </p:tgtEl>
                        <p:attrNameLst>
                          <p:attrName>ppt_y</p:attrName>
                        </p:attrNameLst>
                      </p:cBhvr>
                      <p:tavLst>
                        <p:tav tm="0">
                          <p:val>
                            <p:strVal val="#ppt_y+.05"/>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3.xml"/><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13.xml"/><Relationship Id="rId5" Type="http://schemas.openxmlformats.org/officeDocument/2006/relationships/image" Target="../media/image6.wmf"/><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nwterritory"/>
          <p:cNvPicPr>
            <a:picLocks noChangeAspect="1" noChangeArrowheads="1"/>
          </p:cNvPicPr>
          <p:nvPr/>
        </p:nvPicPr>
        <p:blipFill>
          <a:blip r:embed="rId4" cstate="print"/>
          <a:srcRect/>
          <a:stretch>
            <a:fillRect/>
          </a:stretch>
        </p:blipFill>
        <p:spPr bwMode="auto">
          <a:xfrm>
            <a:off x="1219200" y="228600"/>
            <a:ext cx="6705600" cy="6438900"/>
          </a:xfrm>
          <a:prstGeom prst="rect">
            <a:avLst/>
          </a:prstGeom>
          <a:noFill/>
          <a:ln w="76200">
            <a:solidFill>
              <a:srgbClr val="993300"/>
            </a:solidFill>
            <a:miter lim="800000"/>
            <a:headEnd/>
            <a:tailEnd/>
          </a:ln>
        </p:spPr>
      </p:pic>
      <p:sp>
        <p:nvSpPr>
          <p:cNvPr id="2050" name="Rectangle 2"/>
          <p:cNvSpPr>
            <a:spLocks noGrp="1" noChangeArrowheads="1"/>
          </p:cNvSpPr>
          <p:nvPr>
            <p:ph type="ctrTitle"/>
          </p:nvPr>
        </p:nvSpPr>
        <p:spPr/>
        <p:txBody>
          <a:bodyPr/>
          <a:lstStyle/>
          <a:p>
            <a:pPr eaLnBrk="1" hangingPunct="1">
              <a:defRPr/>
            </a:pPr>
            <a:r>
              <a:rPr lang="en-US" smtClean="0">
                <a:solidFill>
                  <a:srgbClr val="000000"/>
                </a:solidFill>
                <a:effectLst>
                  <a:outerShdw blurRad="38100" dist="38100" dir="2700000" algn="tl">
                    <a:srgbClr val="FFFFFF"/>
                  </a:outerShdw>
                </a:effectLst>
                <a:latin typeface="Times New Roman" pitchFamily="18" charset="0"/>
              </a:rPr>
              <a:t>The Opening of the Northwest Territory</a:t>
            </a: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056"/>
                                        </p:tgtEl>
                                        <p:attrNameLst>
                                          <p:attrName>style.visibility</p:attrName>
                                        </p:attrNameLst>
                                      </p:cBhvr>
                                      <p:to>
                                        <p:strVal val="visible"/>
                                      </p:to>
                                    </p:set>
                                    <p:animEffect transition="in" filter="randombar(horizontal)">
                                      <p:cBhvr>
                                        <p:cTn id="7" dur="500"/>
                                        <p:tgtEl>
                                          <p:spTgt spid="2056"/>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dirty="0" smtClean="0">
                <a:latin typeface="Times New Roman" pitchFamily="18" charset="0"/>
              </a:rPr>
              <a:t>Off Limits Land</a:t>
            </a:r>
          </a:p>
        </p:txBody>
      </p:sp>
      <p:sp>
        <p:nvSpPr>
          <p:cNvPr id="25602" name="Rectangle 4"/>
          <p:cNvSpPr>
            <a:spLocks noGrp="1" noChangeArrowheads="1"/>
          </p:cNvSpPr>
          <p:nvPr>
            <p:ph type="body" sz="half" idx="1"/>
          </p:nvPr>
        </p:nvSpPr>
        <p:spPr/>
        <p:txBody>
          <a:bodyPr/>
          <a:lstStyle/>
          <a:p>
            <a:pPr eaLnBrk="1" hangingPunct="1">
              <a:lnSpc>
                <a:spcPct val="80000"/>
              </a:lnSpc>
            </a:pPr>
            <a:r>
              <a:rPr lang="en-US" sz="2200" dirty="0" smtClean="0">
                <a:latin typeface="Times New Roman" pitchFamily="18" charset="0"/>
              </a:rPr>
              <a:t>Because </a:t>
            </a:r>
            <a:r>
              <a:rPr lang="en-US" sz="2200" dirty="0" smtClean="0">
                <a:latin typeface="Times New Roman" pitchFamily="18" charset="0"/>
              </a:rPr>
              <a:t>congress was unable to pay </a:t>
            </a:r>
            <a:r>
              <a:rPr lang="en-US" sz="2200" dirty="0" smtClean="0">
                <a:latin typeface="Times New Roman" pitchFamily="18" charset="0"/>
              </a:rPr>
              <a:t>veterans of the American Revolution</a:t>
            </a:r>
            <a:r>
              <a:rPr lang="en-US" sz="2200" dirty="0" smtClean="0">
                <a:latin typeface="Times New Roman" pitchFamily="18" charset="0"/>
              </a:rPr>
              <a:t>, </a:t>
            </a:r>
            <a:r>
              <a:rPr lang="en-US" sz="2200" dirty="0" smtClean="0">
                <a:latin typeface="Times New Roman" pitchFamily="18" charset="0"/>
              </a:rPr>
              <a:t>they reserved four sections in each township for veterans as payment. (Sections 8, 11, 26, and 29)</a:t>
            </a:r>
          </a:p>
          <a:p>
            <a:pPr eaLnBrk="1" hangingPunct="1">
              <a:lnSpc>
                <a:spcPct val="80000"/>
              </a:lnSpc>
            </a:pPr>
            <a:r>
              <a:rPr lang="en-US" sz="2200" dirty="0" smtClean="0">
                <a:latin typeface="Times New Roman" pitchFamily="18" charset="0"/>
              </a:rPr>
              <a:t>Section 16 was reserved for something special…</a:t>
            </a:r>
          </a:p>
          <a:p>
            <a:pPr eaLnBrk="1" hangingPunct="1">
              <a:lnSpc>
                <a:spcPct val="80000"/>
              </a:lnSpc>
            </a:pPr>
            <a:r>
              <a:rPr lang="en-US" sz="2200" dirty="0" smtClean="0">
                <a:latin typeface="Times New Roman" pitchFamily="18" charset="0"/>
              </a:rPr>
              <a:t>A SCHOOL!!!</a:t>
            </a:r>
          </a:p>
          <a:p>
            <a:pPr eaLnBrk="1" hangingPunct="1">
              <a:lnSpc>
                <a:spcPct val="80000"/>
              </a:lnSpc>
            </a:pPr>
            <a:r>
              <a:rPr lang="en-US" sz="2200" b="1" i="1" dirty="0" smtClean="0">
                <a:latin typeface="Times New Roman" pitchFamily="18" charset="0"/>
              </a:rPr>
              <a:t>Why do you suppose this was done?</a:t>
            </a:r>
          </a:p>
          <a:p>
            <a:pPr eaLnBrk="1" hangingPunct="1">
              <a:lnSpc>
                <a:spcPct val="80000"/>
              </a:lnSpc>
            </a:pPr>
            <a:endParaRPr lang="en-US" sz="2200" b="1" i="1" dirty="0" smtClean="0">
              <a:latin typeface="Times New Roman" pitchFamily="18" charset="0"/>
            </a:endParaRPr>
          </a:p>
        </p:txBody>
      </p:sp>
      <p:sp>
        <p:nvSpPr>
          <p:cNvPr id="25603" name="AutoShape 7" descr="2Q=="/>
          <p:cNvSpPr>
            <a:spLocks noChangeAspect="1" noChangeArrowheads="1"/>
          </p:cNvSpPr>
          <p:nvPr/>
        </p:nvSpPr>
        <p:spPr bwMode="auto">
          <a:xfrm>
            <a:off x="3500438" y="2357438"/>
            <a:ext cx="2143125" cy="2143125"/>
          </a:xfrm>
          <a:prstGeom prst="rect">
            <a:avLst/>
          </a:prstGeom>
          <a:noFill/>
          <a:ln w="9525">
            <a:noFill/>
            <a:miter lim="800000"/>
            <a:headEnd/>
            <a:tailEnd/>
          </a:ln>
        </p:spPr>
        <p:txBody>
          <a:bodyPr/>
          <a:lstStyle/>
          <a:p>
            <a:pPr eaLnBrk="0" hangingPunct="0"/>
            <a:endParaRPr lang="en-US"/>
          </a:p>
        </p:txBody>
      </p:sp>
      <p:sp>
        <p:nvSpPr>
          <p:cNvPr id="25604" name="AutoShape 9" descr="2Q=="/>
          <p:cNvSpPr>
            <a:spLocks noChangeAspect="1" noChangeArrowheads="1"/>
          </p:cNvSpPr>
          <p:nvPr/>
        </p:nvSpPr>
        <p:spPr bwMode="auto">
          <a:xfrm>
            <a:off x="3500438" y="2357438"/>
            <a:ext cx="2143125" cy="2143125"/>
          </a:xfrm>
          <a:prstGeom prst="rect">
            <a:avLst/>
          </a:prstGeom>
          <a:noFill/>
          <a:ln w="9525">
            <a:noFill/>
            <a:miter lim="800000"/>
            <a:headEnd/>
            <a:tailEnd/>
          </a:ln>
        </p:spPr>
        <p:txBody>
          <a:bodyPr/>
          <a:lstStyle/>
          <a:p>
            <a:pPr eaLnBrk="0" hangingPunct="0"/>
            <a:endParaRPr lang="en-US"/>
          </a:p>
        </p:txBody>
      </p:sp>
      <p:pic>
        <p:nvPicPr>
          <p:cNvPr id="25605" name="Picture 11" descr="sectionmap"/>
          <p:cNvPicPr>
            <a:picLocks noGrp="1" noChangeAspect="1" noChangeArrowheads="1"/>
          </p:cNvPicPr>
          <p:nvPr>
            <p:ph type="clipArt" sz="half" idx="2"/>
          </p:nvPr>
        </p:nvPicPr>
        <p:blipFill>
          <a:blip r:embed="rId2" cstate="print"/>
          <a:srcRect/>
          <a:stretch>
            <a:fillRect/>
          </a:stretch>
        </p:blipFill>
        <p:spPr>
          <a:xfrm>
            <a:off x="4800600" y="1676400"/>
            <a:ext cx="4038600" cy="4038600"/>
          </a:xfrm>
        </p:spPr>
      </p:pic>
      <p:pic>
        <p:nvPicPr>
          <p:cNvPr id="37900" name="Picture 6" descr="YU2ZD00Z"/>
          <p:cNvPicPr>
            <a:picLocks noChangeAspect="1" noChangeArrowheads="1"/>
          </p:cNvPicPr>
          <p:nvPr/>
        </p:nvPicPr>
        <p:blipFill>
          <a:blip r:embed="rId3" cstate="print"/>
          <a:srcRect/>
          <a:stretch>
            <a:fillRect/>
          </a:stretch>
        </p:blipFill>
        <p:spPr bwMode="auto">
          <a:xfrm>
            <a:off x="5672138" y="2667000"/>
            <a:ext cx="398462" cy="533400"/>
          </a:xfrm>
          <a:prstGeom prst="rect">
            <a:avLst/>
          </a:prstGeom>
          <a:noFill/>
          <a:ln w="9525">
            <a:noFill/>
            <a:miter lim="800000"/>
            <a:headEnd/>
            <a:tailEnd/>
          </a:ln>
        </p:spPr>
      </p:pic>
      <p:pic>
        <p:nvPicPr>
          <p:cNvPr id="37901" name="Picture 6" descr="YU2ZD00Z"/>
          <p:cNvPicPr>
            <a:picLocks noChangeAspect="1" noChangeArrowheads="1"/>
          </p:cNvPicPr>
          <p:nvPr/>
        </p:nvPicPr>
        <p:blipFill>
          <a:blip r:embed="rId3" cstate="print"/>
          <a:srcRect/>
          <a:stretch>
            <a:fillRect/>
          </a:stretch>
        </p:blipFill>
        <p:spPr bwMode="auto">
          <a:xfrm>
            <a:off x="7543800" y="2667000"/>
            <a:ext cx="398463" cy="533400"/>
          </a:xfrm>
          <a:prstGeom prst="rect">
            <a:avLst/>
          </a:prstGeom>
          <a:noFill/>
          <a:ln w="9525">
            <a:noFill/>
            <a:miter lim="800000"/>
            <a:headEnd/>
            <a:tailEnd/>
          </a:ln>
        </p:spPr>
      </p:pic>
      <p:pic>
        <p:nvPicPr>
          <p:cNvPr id="37902" name="Picture 6" descr="YU2ZD00Z"/>
          <p:cNvPicPr>
            <a:picLocks noChangeAspect="1" noChangeArrowheads="1"/>
          </p:cNvPicPr>
          <p:nvPr/>
        </p:nvPicPr>
        <p:blipFill>
          <a:blip r:embed="rId3" cstate="print"/>
          <a:srcRect/>
          <a:stretch>
            <a:fillRect/>
          </a:stretch>
        </p:blipFill>
        <p:spPr bwMode="auto">
          <a:xfrm>
            <a:off x="5638800" y="4419600"/>
            <a:ext cx="398463" cy="533400"/>
          </a:xfrm>
          <a:prstGeom prst="rect">
            <a:avLst/>
          </a:prstGeom>
          <a:noFill/>
          <a:ln w="9525">
            <a:noFill/>
            <a:miter lim="800000"/>
            <a:headEnd/>
            <a:tailEnd/>
          </a:ln>
        </p:spPr>
      </p:pic>
      <p:pic>
        <p:nvPicPr>
          <p:cNvPr id="37903" name="Picture 6" descr="YU2ZD00Z"/>
          <p:cNvPicPr>
            <a:picLocks noChangeAspect="1" noChangeArrowheads="1"/>
          </p:cNvPicPr>
          <p:nvPr/>
        </p:nvPicPr>
        <p:blipFill>
          <a:blip r:embed="rId3" cstate="print"/>
          <a:srcRect/>
          <a:stretch>
            <a:fillRect/>
          </a:stretch>
        </p:blipFill>
        <p:spPr bwMode="auto">
          <a:xfrm>
            <a:off x="7543800" y="4419600"/>
            <a:ext cx="398463" cy="533400"/>
          </a:xfrm>
          <a:prstGeom prst="rect">
            <a:avLst/>
          </a:prstGeom>
          <a:noFill/>
          <a:ln w="9525">
            <a:noFill/>
            <a:miter lim="800000"/>
            <a:headEnd/>
            <a:tailEnd/>
          </a:ln>
        </p:spPr>
      </p:pic>
      <p:sp>
        <p:nvSpPr>
          <p:cNvPr id="25610" name="AutoShape 17" descr="Z"/>
          <p:cNvSpPr>
            <a:spLocks noChangeAspect="1" noChangeArrowheads="1"/>
          </p:cNvSpPr>
          <p:nvPr/>
        </p:nvSpPr>
        <p:spPr bwMode="auto">
          <a:xfrm>
            <a:off x="3614738" y="2686050"/>
            <a:ext cx="1914525" cy="1485900"/>
          </a:xfrm>
          <a:prstGeom prst="rect">
            <a:avLst/>
          </a:prstGeom>
          <a:noFill/>
          <a:ln w="9525">
            <a:noFill/>
            <a:miter lim="800000"/>
            <a:headEnd/>
            <a:tailEnd/>
          </a:ln>
        </p:spPr>
        <p:txBody>
          <a:bodyPr/>
          <a:lstStyle/>
          <a:p>
            <a:pPr eaLnBrk="0" hangingPunct="0"/>
            <a:endParaRPr lang="en-US"/>
          </a:p>
        </p:txBody>
      </p:sp>
      <p:sp>
        <p:nvSpPr>
          <p:cNvPr id="25611" name="AutoShape 19" descr="Z"/>
          <p:cNvSpPr>
            <a:spLocks noChangeAspect="1" noChangeArrowheads="1"/>
          </p:cNvSpPr>
          <p:nvPr/>
        </p:nvSpPr>
        <p:spPr bwMode="auto">
          <a:xfrm>
            <a:off x="3614738" y="2686050"/>
            <a:ext cx="1914525" cy="1485900"/>
          </a:xfrm>
          <a:prstGeom prst="rect">
            <a:avLst/>
          </a:prstGeom>
          <a:noFill/>
          <a:ln w="9525">
            <a:noFill/>
            <a:miter lim="800000"/>
            <a:headEnd/>
            <a:tailEnd/>
          </a:ln>
        </p:spPr>
        <p:txBody>
          <a:bodyPr/>
          <a:lstStyle/>
          <a:p>
            <a:pPr eaLnBrk="0" hangingPunct="0"/>
            <a:endParaRPr lang="en-US"/>
          </a:p>
        </p:txBody>
      </p:sp>
      <p:pic>
        <p:nvPicPr>
          <p:cNvPr id="37909" name="Picture 21" descr="0439395925_rgb010_xlg"/>
          <p:cNvPicPr>
            <a:picLocks noChangeAspect="1" noChangeArrowheads="1"/>
          </p:cNvPicPr>
          <p:nvPr/>
        </p:nvPicPr>
        <p:blipFill>
          <a:blip r:embed="rId4" cstate="print"/>
          <a:srcRect/>
          <a:stretch>
            <a:fillRect/>
          </a:stretch>
        </p:blipFill>
        <p:spPr bwMode="auto">
          <a:xfrm>
            <a:off x="6248400" y="3352800"/>
            <a:ext cx="533400" cy="41275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7900"/>
                                        </p:tgtEl>
                                        <p:attrNameLst>
                                          <p:attrName>style.visibility</p:attrName>
                                        </p:attrNameLst>
                                      </p:cBhvr>
                                      <p:to>
                                        <p:strVal val="visible"/>
                                      </p:to>
                                    </p:set>
                                    <p:anim calcmode="lin" valueType="num">
                                      <p:cBhvr additive="base">
                                        <p:cTn id="7" dur="500" fill="hold"/>
                                        <p:tgtEl>
                                          <p:spTgt spid="37900"/>
                                        </p:tgtEl>
                                        <p:attrNameLst>
                                          <p:attrName>ppt_x</p:attrName>
                                        </p:attrNameLst>
                                      </p:cBhvr>
                                      <p:tavLst>
                                        <p:tav tm="0">
                                          <p:val>
                                            <p:strVal val="#ppt_x"/>
                                          </p:val>
                                        </p:tav>
                                        <p:tav tm="100000">
                                          <p:val>
                                            <p:strVal val="#ppt_x"/>
                                          </p:val>
                                        </p:tav>
                                      </p:tavLst>
                                    </p:anim>
                                    <p:anim calcmode="lin" valueType="num">
                                      <p:cBhvr additive="base">
                                        <p:cTn id="8" dur="500" fill="hold"/>
                                        <p:tgtEl>
                                          <p:spTgt spid="3790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7901"/>
                                        </p:tgtEl>
                                        <p:attrNameLst>
                                          <p:attrName>style.visibility</p:attrName>
                                        </p:attrNameLst>
                                      </p:cBhvr>
                                      <p:to>
                                        <p:strVal val="visible"/>
                                      </p:to>
                                    </p:set>
                                    <p:anim calcmode="lin" valueType="num">
                                      <p:cBhvr additive="base">
                                        <p:cTn id="13" dur="500" fill="hold"/>
                                        <p:tgtEl>
                                          <p:spTgt spid="37901"/>
                                        </p:tgtEl>
                                        <p:attrNameLst>
                                          <p:attrName>ppt_x</p:attrName>
                                        </p:attrNameLst>
                                      </p:cBhvr>
                                      <p:tavLst>
                                        <p:tav tm="0">
                                          <p:val>
                                            <p:strVal val="#ppt_x"/>
                                          </p:val>
                                        </p:tav>
                                        <p:tav tm="100000">
                                          <p:val>
                                            <p:strVal val="#ppt_x"/>
                                          </p:val>
                                        </p:tav>
                                      </p:tavLst>
                                    </p:anim>
                                    <p:anim calcmode="lin" valueType="num">
                                      <p:cBhvr additive="base">
                                        <p:cTn id="14" dur="500" fill="hold"/>
                                        <p:tgtEl>
                                          <p:spTgt spid="3790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7903"/>
                                        </p:tgtEl>
                                        <p:attrNameLst>
                                          <p:attrName>style.visibility</p:attrName>
                                        </p:attrNameLst>
                                      </p:cBhvr>
                                      <p:to>
                                        <p:strVal val="visible"/>
                                      </p:to>
                                    </p:set>
                                    <p:anim calcmode="lin" valueType="num">
                                      <p:cBhvr additive="base">
                                        <p:cTn id="19" dur="500" fill="hold"/>
                                        <p:tgtEl>
                                          <p:spTgt spid="37903"/>
                                        </p:tgtEl>
                                        <p:attrNameLst>
                                          <p:attrName>ppt_x</p:attrName>
                                        </p:attrNameLst>
                                      </p:cBhvr>
                                      <p:tavLst>
                                        <p:tav tm="0">
                                          <p:val>
                                            <p:strVal val="#ppt_x"/>
                                          </p:val>
                                        </p:tav>
                                        <p:tav tm="100000">
                                          <p:val>
                                            <p:strVal val="#ppt_x"/>
                                          </p:val>
                                        </p:tav>
                                      </p:tavLst>
                                    </p:anim>
                                    <p:anim calcmode="lin" valueType="num">
                                      <p:cBhvr additive="base">
                                        <p:cTn id="20" dur="500" fill="hold"/>
                                        <p:tgtEl>
                                          <p:spTgt spid="3790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7902"/>
                                        </p:tgtEl>
                                        <p:attrNameLst>
                                          <p:attrName>style.visibility</p:attrName>
                                        </p:attrNameLst>
                                      </p:cBhvr>
                                      <p:to>
                                        <p:strVal val="visible"/>
                                      </p:to>
                                    </p:set>
                                    <p:anim calcmode="lin" valueType="num">
                                      <p:cBhvr additive="base">
                                        <p:cTn id="25" dur="500" fill="hold"/>
                                        <p:tgtEl>
                                          <p:spTgt spid="37902"/>
                                        </p:tgtEl>
                                        <p:attrNameLst>
                                          <p:attrName>ppt_x</p:attrName>
                                        </p:attrNameLst>
                                      </p:cBhvr>
                                      <p:tavLst>
                                        <p:tav tm="0">
                                          <p:val>
                                            <p:strVal val="#ppt_x"/>
                                          </p:val>
                                        </p:tav>
                                        <p:tav tm="100000">
                                          <p:val>
                                            <p:strVal val="#ppt_x"/>
                                          </p:val>
                                        </p:tav>
                                      </p:tavLst>
                                    </p:anim>
                                    <p:anim calcmode="lin" valueType="num">
                                      <p:cBhvr additive="base">
                                        <p:cTn id="26" dur="500" fill="hold"/>
                                        <p:tgtEl>
                                          <p:spTgt spid="37902"/>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6" presetClass="entr" presetSubtype="0" fill="hold" nodeType="clickEffect">
                                  <p:stCondLst>
                                    <p:cond delay="0"/>
                                  </p:stCondLst>
                                  <p:childTnLst>
                                    <p:set>
                                      <p:cBhvr>
                                        <p:cTn id="30" dur="1" fill="hold">
                                          <p:stCondLst>
                                            <p:cond delay="0"/>
                                          </p:stCondLst>
                                        </p:cTn>
                                        <p:tgtEl>
                                          <p:spTgt spid="37909"/>
                                        </p:tgtEl>
                                        <p:attrNameLst>
                                          <p:attrName>style.visibility</p:attrName>
                                        </p:attrNameLst>
                                      </p:cBhvr>
                                      <p:to>
                                        <p:strVal val="visible"/>
                                      </p:to>
                                    </p:set>
                                    <p:animEffect transition="in" filter="wipe(down)">
                                      <p:cBhvr>
                                        <p:cTn id="31" dur="580">
                                          <p:stCondLst>
                                            <p:cond delay="0"/>
                                          </p:stCondLst>
                                        </p:cTn>
                                        <p:tgtEl>
                                          <p:spTgt spid="37909"/>
                                        </p:tgtEl>
                                      </p:cBhvr>
                                    </p:animEffect>
                                    <p:anim calcmode="lin" valueType="num">
                                      <p:cBhvr>
                                        <p:cTn id="32" dur="1822" tmFilter="0,0; 0.14,0.36; 0.43,0.73; 0.71,0.91; 1.0,1.0">
                                          <p:stCondLst>
                                            <p:cond delay="0"/>
                                          </p:stCondLst>
                                        </p:cTn>
                                        <p:tgtEl>
                                          <p:spTgt spid="37909"/>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7909"/>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7909"/>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7909"/>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7909"/>
                                        </p:tgtEl>
                                        <p:attrNameLst>
                                          <p:attrName>ppt_y</p:attrName>
                                        </p:attrNameLst>
                                      </p:cBhvr>
                                      <p:tavLst>
                                        <p:tav tm="0" fmla="#ppt_y-sin(pi*$)/81">
                                          <p:val>
                                            <p:fltVal val="0"/>
                                          </p:val>
                                        </p:tav>
                                        <p:tav tm="100000">
                                          <p:val>
                                            <p:fltVal val="1"/>
                                          </p:val>
                                        </p:tav>
                                      </p:tavLst>
                                    </p:anim>
                                    <p:animScale>
                                      <p:cBhvr>
                                        <p:cTn id="37" dur="26">
                                          <p:stCondLst>
                                            <p:cond delay="650"/>
                                          </p:stCondLst>
                                        </p:cTn>
                                        <p:tgtEl>
                                          <p:spTgt spid="37909"/>
                                        </p:tgtEl>
                                      </p:cBhvr>
                                      <p:to x="100000" y="60000"/>
                                    </p:animScale>
                                    <p:animScale>
                                      <p:cBhvr>
                                        <p:cTn id="38" dur="166" decel="50000">
                                          <p:stCondLst>
                                            <p:cond delay="676"/>
                                          </p:stCondLst>
                                        </p:cTn>
                                        <p:tgtEl>
                                          <p:spTgt spid="37909"/>
                                        </p:tgtEl>
                                      </p:cBhvr>
                                      <p:to x="100000" y="100000"/>
                                    </p:animScale>
                                    <p:animScale>
                                      <p:cBhvr>
                                        <p:cTn id="39" dur="26">
                                          <p:stCondLst>
                                            <p:cond delay="1312"/>
                                          </p:stCondLst>
                                        </p:cTn>
                                        <p:tgtEl>
                                          <p:spTgt spid="37909"/>
                                        </p:tgtEl>
                                      </p:cBhvr>
                                      <p:to x="100000" y="80000"/>
                                    </p:animScale>
                                    <p:animScale>
                                      <p:cBhvr>
                                        <p:cTn id="40" dur="166" decel="50000">
                                          <p:stCondLst>
                                            <p:cond delay="1338"/>
                                          </p:stCondLst>
                                        </p:cTn>
                                        <p:tgtEl>
                                          <p:spTgt spid="37909"/>
                                        </p:tgtEl>
                                      </p:cBhvr>
                                      <p:to x="100000" y="100000"/>
                                    </p:animScale>
                                    <p:animScale>
                                      <p:cBhvr>
                                        <p:cTn id="41" dur="26">
                                          <p:stCondLst>
                                            <p:cond delay="1642"/>
                                          </p:stCondLst>
                                        </p:cTn>
                                        <p:tgtEl>
                                          <p:spTgt spid="37909"/>
                                        </p:tgtEl>
                                      </p:cBhvr>
                                      <p:to x="100000" y="90000"/>
                                    </p:animScale>
                                    <p:animScale>
                                      <p:cBhvr>
                                        <p:cTn id="42" dur="166" decel="50000">
                                          <p:stCondLst>
                                            <p:cond delay="1668"/>
                                          </p:stCondLst>
                                        </p:cTn>
                                        <p:tgtEl>
                                          <p:spTgt spid="37909"/>
                                        </p:tgtEl>
                                      </p:cBhvr>
                                      <p:to x="100000" y="100000"/>
                                    </p:animScale>
                                    <p:animScale>
                                      <p:cBhvr>
                                        <p:cTn id="43" dur="26">
                                          <p:stCondLst>
                                            <p:cond delay="1808"/>
                                          </p:stCondLst>
                                        </p:cTn>
                                        <p:tgtEl>
                                          <p:spTgt spid="37909"/>
                                        </p:tgtEl>
                                      </p:cBhvr>
                                      <p:to x="100000" y="95000"/>
                                    </p:animScale>
                                    <p:animScale>
                                      <p:cBhvr>
                                        <p:cTn id="44" dur="166" decel="50000">
                                          <p:stCondLst>
                                            <p:cond delay="1834"/>
                                          </p:stCondLst>
                                        </p:cTn>
                                        <p:tgtEl>
                                          <p:spTgt spid="3790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a:lstStyle/>
          <a:p>
            <a:r>
              <a:rPr lang="en-US" sz="4000" dirty="0" smtClean="0">
                <a:effectLst/>
              </a:rPr>
              <a:t>So what is the main purpose of the Northwest Ordinance???</a:t>
            </a:r>
          </a:p>
        </p:txBody>
      </p:sp>
      <p:sp>
        <p:nvSpPr>
          <p:cNvPr id="28675" name="Rectangle 3"/>
          <p:cNvSpPr>
            <a:spLocks noGrp="1" noChangeArrowheads="1"/>
          </p:cNvSpPr>
          <p:nvPr>
            <p:ph type="body" idx="1"/>
          </p:nvPr>
        </p:nvSpPr>
        <p:spPr/>
        <p:txBody>
          <a:bodyPr/>
          <a:lstStyle/>
          <a:p>
            <a:pPr>
              <a:lnSpc>
                <a:spcPct val="90000"/>
              </a:lnSpc>
            </a:pPr>
            <a:r>
              <a:rPr lang="en-US" sz="2400" dirty="0" smtClean="0"/>
              <a:t>The Northwest Ordinance provided the basis for temporary governance as a territory and eventual entry into the United States as states. 	</a:t>
            </a:r>
          </a:p>
          <a:p>
            <a:pPr>
              <a:lnSpc>
                <a:spcPct val="90000"/>
              </a:lnSpc>
            </a:pPr>
            <a:r>
              <a:rPr lang="en-US" sz="2400" dirty="0" smtClean="0"/>
              <a:t>The Northwest Ordinance also set some precedents that influenced how the United States would be governed in later years. </a:t>
            </a:r>
          </a:p>
          <a:p>
            <a:pPr>
              <a:lnSpc>
                <a:spcPct val="90000"/>
              </a:lnSpc>
            </a:pPr>
            <a:r>
              <a:rPr lang="en-US" sz="2400" dirty="0" smtClean="0"/>
              <a:t>New states were to be admitted “into the Congress of the United States, on an equal footing with the original States.” …meaning there would be no colonization of the lands as there had been under Great Britain. </a:t>
            </a:r>
          </a:p>
          <a:p>
            <a:pPr>
              <a:lnSpc>
                <a:spcPct val="90000"/>
              </a:lnSpc>
            </a:pPr>
            <a:r>
              <a:rPr lang="en-US" sz="2400" dirty="0" smtClean="0"/>
              <a:t>“Schools and the means of education” were to be encouraged. 	</a:t>
            </a:r>
          </a:p>
          <a:p>
            <a:pPr>
              <a:lnSpc>
                <a:spcPct val="90000"/>
              </a:lnSpc>
            </a:pPr>
            <a:endParaRPr lang="en-US" sz="2400" dirty="0" smtClean="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mtClean="0">
                <a:latin typeface="Times New Roman" pitchFamily="18" charset="0"/>
              </a:rPr>
              <a:t>What is the Northwest Territory?</a:t>
            </a:r>
          </a:p>
        </p:txBody>
      </p:sp>
      <p:sp>
        <p:nvSpPr>
          <p:cNvPr id="16386" name="Rectangle 3"/>
          <p:cNvSpPr>
            <a:spLocks noGrp="1" noChangeArrowheads="1"/>
          </p:cNvSpPr>
          <p:nvPr>
            <p:ph type="body" sz="half" idx="2"/>
          </p:nvPr>
        </p:nvSpPr>
        <p:spPr/>
        <p:txBody>
          <a:bodyPr/>
          <a:lstStyle/>
          <a:p>
            <a:pPr eaLnBrk="1" hangingPunct="1"/>
            <a:r>
              <a:rPr lang="en-US" sz="2800" b="1" u="sng" dirty="0" smtClean="0">
                <a:latin typeface="Times New Roman" pitchFamily="18" charset="0"/>
              </a:rPr>
              <a:t>Northwest Territory-</a:t>
            </a:r>
            <a:r>
              <a:rPr lang="en-US" sz="2800" dirty="0" smtClean="0">
                <a:latin typeface="Times New Roman" pitchFamily="18" charset="0"/>
              </a:rPr>
              <a:t> a designated area of land that includes the states of Illinois, Indiana, Michigan, Ohio, Wisconsin, and parts of Minnesota. </a:t>
            </a:r>
          </a:p>
        </p:txBody>
      </p:sp>
      <p:pic>
        <p:nvPicPr>
          <p:cNvPr id="24583" name="Picture 7" descr="173"/>
          <p:cNvPicPr>
            <a:picLocks noChangeAspect="1" noChangeArrowheads="1"/>
          </p:cNvPicPr>
          <p:nvPr/>
        </p:nvPicPr>
        <p:blipFill>
          <a:blip r:embed="rId2" cstate="print"/>
          <a:srcRect/>
          <a:stretch>
            <a:fillRect/>
          </a:stretch>
        </p:blipFill>
        <p:spPr bwMode="auto">
          <a:xfrm>
            <a:off x="609600" y="1600200"/>
            <a:ext cx="3808413" cy="422910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4583"/>
                                        </p:tgtEl>
                                        <p:attrNameLst>
                                          <p:attrName>style.visibility</p:attrName>
                                        </p:attrNameLst>
                                      </p:cBhvr>
                                      <p:to>
                                        <p:strVal val="visible"/>
                                      </p:to>
                                    </p:set>
                                    <p:animEffect transition="in" filter="checkerboard(across)">
                                      <p:cBhvr>
                                        <p:cTn id="7" dur="500"/>
                                        <p:tgtEl>
                                          <p:spTgt spid="24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pPr eaLnBrk="1" hangingPunct="1">
              <a:defRPr/>
            </a:pPr>
            <a:r>
              <a:rPr lang="en-US" dirty="0" smtClean="0">
                <a:latin typeface="Times New Roman" pitchFamily="18" charset="0"/>
              </a:rPr>
              <a:t>U.S. After Treaty of Paris (1783)</a:t>
            </a:r>
          </a:p>
        </p:txBody>
      </p:sp>
      <p:pic>
        <p:nvPicPr>
          <p:cNvPr id="17410" name="Picture 18" descr="OGS1925-US1783Map-200lg"/>
          <p:cNvPicPr>
            <a:picLocks noChangeAspect="1" noChangeArrowheads="1"/>
          </p:cNvPicPr>
          <p:nvPr/>
        </p:nvPicPr>
        <p:blipFill>
          <a:blip r:embed="rId2" cstate="print"/>
          <a:srcRect/>
          <a:stretch>
            <a:fillRect/>
          </a:stretch>
        </p:blipFill>
        <p:spPr bwMode="auto">
          <a:xfrm>
            <a:off x="4572000" y="1143000"/>
            <a:ext cx="4148138" cy="4905375"/>
          </a:xfrm>
          <a:prstGeom prst="rect">
            <a:avLst/>
          </a:prstGeom>
          <a:noFill/>
          <a:ln w="9525">
            <a:noFill/>
            <a:miter lim="800000"/>
            <a:headEnd/>
            <a:tailEnd/>
          </a:ln>
        </p:spPr>
      </p:pic>
      <p:sp>
        <p:nvSpPr>
          <p:cNvPr id="17411" name="Rectangle 19"/>
          <p:cNvSpPr>
            <a:spLocks noGrp="1" noChangeArrowheads="1"/>
          </p:cNvSpPr>
          <p:nvPr>
            <p:ph type="body" sz="half" idx="1"/>
          </p:nvPr>
        </p:nvSpPr>
        <p:spPr/>
        <p:txBody>
          <a:bodyPr/>
          <a:lstStyle/>
          <a:p>
            <a:pPr eaLnBrk="1" hangingPunct="1">
              <a:lnSpc>
                <a:spcPct val="90000"/>
              </a:lnSpc>
            </a:pPr>
            <a:r>
              <a:rPr lang="en-US" sz="1800" dirty="0" smtClean="0">
                <a:latin typeface="Times New Roman" pitchFamily="18" charset="0"/>
              </a:rPr>
              <a:t>The American Revolution is over!  Great Britain has ceded (or given up) all lands extending to the Mississippi River.</a:t>
            </a:r>
          </a:p>
          <a:p>
            <a:pPr lvl="1" eaLnBrk="1" hangingPunct="1">
              <a:lnSpc>
                <a:spcPct val="90000"/>
              </a:lnSpc>
            </a:pPr>
            <a:r>
              <a:rPr lang="en-US" sz="1600" dirty="0" smtClean="0">
                <a:latin typeface="Times New Roman" pitchFamily="18" charset="0"/>
              </a:rPr>
              <a:t>The million dollar question in Congress is: WHAT TO DO WITH ALL OF THE LAND???</a:t>
            </a:r>
          </a:p>
          <a:p>
            <a:pPr eaLnBrk="1" hangingPunct="1">
              <a:lnSpc>
                <a:spcPct val="90000"/>
              </a:lnSpc>
            </a:pPr>
            <a:r>
              <a:rPr lang="en-US" sz="1800" dirty="0" smtClean="0">
                <a:latin typeface="Times New Roman" pitchFamily="18" charset="0"/>
              </a:rPr>
              <a:t>Many of the original thirteen states began making claims in the newly won territory extending to the Mississippi River.</a:t>
            </a:r>
          </a:p>
          <a:p>
            <a:pPr eaLnBrk="1" hangingPunct="1">
              <a:lnSpc>
                <a:spcPct val="90000"/>
              </a:lnSpc>
            </a:pPr>
            <a:r>
              <a:rPr lang="en-US" sz="1800" dirty="0" smtClean="0">
                <a:latin typeface="Times New Roman" pitchFamily="18" charset="0"/>
              </a:rPr>
              <a:t>Which states made western land claims?</a:t>
            </a:r>
          </a:p>
          <a:p>
            <a:pPr eaLnBrk="1" hangingPunct="1">
              <a:lnSpc>
                <a:spcPct val="90000"/>
              </a:lnSpc>
            </a:pPr>
            <a:r>
              <a:rPr lang="en-US" sz="1800" dirty="0" smtClean="0">
                <a:latin typeface="Times New Roman" pitchFamily="18" charset="0"/>
              </a:rPr>
              <a:t>What problem does this pose for the future of the United States government under the Articles of Confederation?</a:t>
            </a:r>
          </a:p>
        </p:txBody>
      </p:sp>
      <p:sp>
        <p:nvSpPr>
          <p:cNvPr id="17412" name="Rectangle 20"/>
          <p:cNvSpPr>
            <a:spLocks noGrp="1" noChangeArrowheads="1" noTextEdit="1"/>
          </p:cNvSpPr>
          <p:nvPr>
            <p:ph type="clipArt" sz="half" idx="2"/>
          </p:nvPr>
        </p:nvSpPr>
        <p:spPr/>
      </p:sp>
      <p:pic>
        <p:nvPicPr>
          <p:cNvPr id="17413" name="Picture 21" descr="MC900157005[1]"/>
          <p:cNvPicPr>
            <a:picLocks noChangeAspect="1" noChangeArrowheads="1"/>
          </p:cNvPicPr>
          <p:nvPr/>
        </p:nvPicPr>
        <p:blipFill>
          <a:blip r:embed="rId3" cstate="print"/>
          <a:srcRect/>
          <a:stretch>
            <a:fillRect/>
          </a:stretch>
        </p:blipFill>
        <p:spPr bwMode="auto">
          <a:xfrm>
            <a:off x="152400" y="2590800"/>
            <a:ext cx="901700" cy="944563"/>
          </a:xfrm>
          <a:prstGeom prst="rect">
            <a:avLst/>
          </a:prstGeom>
          <a:noFill/>
          <a:ln w="9525">
            <a:noFill/>
            <a:miter lim="800000"/>
            <a:headEnd/>
            <a:tailEnd/>
          </a:ln>
        </p:spPr>
      </p:pic>
      <p:pic>
        <p:nvPicPr>
          <p:cNvPr id="17414" name="Picture 22" descr="MC900434859[1]"/>
          <p:cNvPicPr>
            <a:picLocks noChangeAspect="1" noChangeArrowheads="1"/>
          </p:cNvPicPr>
          <p:nvPr/>
        </p:nvPicPr>
        <p:blipFill>
          <a:blip r:embed="rId4" cstate="print"/>
          <a:srcRect/>
          <a:stretch>
            <a:fillRect/>
          </a:stretch>
        </p:blipFill>
        <p:spPr bwMode="auto">
          <a:xfrm>
            <a:off x="3886200" y="2590800"/>
            <a:ext cx="933450" cy="933450"/>
          </a:xfrm>
          <a:prstGeom prst="rect">
            <a:avLst/>
          </a:prstGeom>
          <a:noFill/>
          <a:ln w="9525">
            <a:noFill/>
            <a:miter lim="800000"/>
            <a:headEnd/>
            <a:tailEnd/>
          </a:ln>
        </p:spPr>
      </p:pic>
      <p:pic>
        <p:nvPicPr>
          <p:cNvPr id="16407" name="Picture 23" descr="MC900356545[1]"/>
          <p:cNvPicPr>
            <a:picLocks noChangeAspect="1" noChangeArrowheads="1"/>
          </p:cNvPicPr>
          <p:nvPr/>
        </p:nvPicPr>
        <p:blipFill>
          <a:blip r:embed="rId5" cstate="print"/>
          <a:srcRect/>
          <a:stretch>
            <a:fillRect/>
          </a:stretch>
        </p:blipFill>
        <p:spPr bwMode="auto">
          <a:xfrm>
            <a:off x="381000" y="5791200"/>
            <a:ext cx="844550" cy="91440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407"/>
                                        </p:tgtEl>
                                        <p:attrNameLst>
                                          <p:attrName>style.visibility</p:attrName>
                                        </p:attrNameLst>
                                      </p:cBhvr>
                                      <p:to>
                                        <p:strVal val="visible"/>
                                      </p:to>
                                    </p:set>
                                    <p:anim calcmode="lin" valueType="num">
                                      <p:cBhvr additive="base">
                                        <p:cTn id="7" dur="500" fill="hold"/>
                                        <p:tgtEl>
                                          <p:spTgt spid="16407"/>
                                        </p:tgtEl>
                                        <p:attrNameLst>
                                          <p:attrName>ppt_x</p:attrName>
                                        </p:attrNameLst>
                                      </p:cBhvr>
                                      <p:tavLst>
                                        <p:tav tm="0">
                                          <p:val>
                                            <p:strVal val="#ppt_x"/>
                                          </p:val>
                                        </p:tav>
                                        <p:tav tm="100000">
                                          <p:val>
                                            <p:strVal val="#ppt_x"/>
                                          </p:val>
                                        </p:tav>
                                      </p:tavLst>
                                    </p:anim>
                                    <p:anim calcmode="lin" valueType="num">
                                      <p:cBhvr additive="base">
                                        <p:cTn id="8" dur="500" fill="hold"/>
                                        <p:tgtEl>
                                          <p:spTgt spid="164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p:txBody>
          <a:bodyPr/>
          <a:lstStyle/>
          <a:p>
            <a:pPr eaLnBrk="1" hangingPunct="1">
              <a:defRPr/>
            </a:pPr>
            <a:r>
              <a:rPr lang="en-US" dirty="0" smtClean="0">
                <a:latin typeface="Times New Roman" pitchFamily="18" charset="0"/>
              </a:rPr>
              <a:t>A Solution For The Time</a:t>
            </a:r>
          </a:p>
        </p:txBody>
      </p:sp>
      <p:sp>
        <p:nvSpPr>
          <p:cNvPr id="18434" name="Rectangle 6"/>
          <p:cNvSpPr>
            <a:spLocks noGrp="1" noChangeArrowheads="1"/>
          </p:cNvSpPr>
          <p:nvPr>
            <p:ph type="body" sz="half" idx="2"/>
          </p:nvPr>
        </p:nvSpPr>
        <p:spPr/>
        <p:txBody>
          <a:bodyPr/>
          <a:lstStyle/>
          <a:p>
            <a:pPr eaLnBrk="1" hangingPunct="1">
              <a:lnSpc>
                <a:spcPct val="90000"/>
              </a:lnSpc>
            </a:pPr>
            <a:r>
              <a:rPr lang="en-US" sz="2400" dirty="0" smtClean="0">
                <a:latin typeface="Times New Roman" pitchFamily="18" charset="0"/>
              </a:rPr>
              <a:t>Thomas Jefferson wants to see the land become </a:t>
            </a:r>
            <a:r>
              <a:rPr lang="en-US" sz="2400" b="1" u="sng" dirty="0" smtClean="0">
                <a:latin typeface="Times New Roman" pitchFamily="18" charset="0"/>
              </a:rPr>
              <a:t>new, separate</a:t>
            </a:r>
            <a:r>
              <a:rPr lang="en-US" sz="2400" dirty="0" smtClean="0">
                <a:latin typeface="Times New Roman" pitchFamily="18" charset="0"/>
              </a:rPr>
              <a:t> states (where slavery will not exist after 1800).</a:t>
            </a:r>
          </a:p>
          <a:p>
            <a:pPr eaLnBrk="1" hangingPunct="1">
              <a:lnSpc>
                <a:spcPct val="90000"/>
              </a:lnSpc>
            </a:pPr>
            <a:r>
              <a:rPr lang="en-US" sz="2400" dirty="0" smtClean="0">
                <a:latin typeface="Times New Roman" pitchFamily="18" charset="0"/>
              </a:rPr>
              <a:t>Congress meets and passes…</a:t>
            </a:r>
          </a:p>
          <a:p>
            <a:pPr eaLnBrk="1" hangingPunct="1">
              <a:lnSpc>
                <a:spcPct val="90000"/>
              </a:lnSpc>
            </a:pPr>
            <a:r>
              <a:rPr lang="en-US" sz="2400" b="1" u="sng" dirty="0" smtClean="0">
                <a:latin typeface="Times New Roman" pitchFamily="18" charset="0"/>
              </a:rPr>
              <a:t>Land Ordinance of 1785-</a:t>
            </a:r>
            <a:r>
              <a:rPr lang="en-US" sz="2400" dirty="0" smtClean="0">
                <a:latin typeface="Times New Roman" pitchFamily="18" charset="0"/>
              </a:rPr>
              <a:t> a law that established the Northwest Territory and formed a political system for the region; land would be sold at public auction.</a:t>
            </a:r>
          </a:p>
        </p:txBody>
      </p:sp>
      <p:pic>
        <p:nvPicPr>
          <p:cNvPr id="18440" name="Picture 8" descr="congress"/>
          <p:cNvPicPr>
            <a:picLocks noGrp="1" noChangeAspect="1" noChangeArrowheads="1"/>
          </p:cNvPicPr>
          <p:nvPr>
            <p:ph type="clipArt" sz="half" idx="1"/>
          </p:nvPr>
        </p:nvPicPr>
        <p:blipFill>
          <a:blip r:embed="rId2" cstate="print"/>
          <a:srcRect/>
          <a:stretch>
            <a:fillRect/>
          </a:stretch>
        </p:blipFill>
        <p:spPr>
          <a:xfrm>
            <a:off x="1524000" y="3657600"/>
            <a:ext cx="2867025" cy="2216150"/>
          </a:xfrm>
        </p:spPr>
      </p:pic>
      <p:sp>
        <p:nvSpPr>
          <p:cNvPr id="2" name="AutoShape 10" descr="Z"/>
          <p:cNvSpPr>
            <a:spLocks noChangeAspect="1" noChangeArrowheads="1"/>
          </p:cNvSpPr>
          <p:nvPr/>
        </p:nvSpPr>
        <p:spPr bwMode="auto">
          <a:xfrm>
            <a:off x="3505200" y="2357438"/>
            <a:ext cx="2133600" cy="2143125"/>
          </a:xfrm>
          <a:prstGeom prst="rect">
            <a:avLst/>
          </a:prstGeom>
          <a:noFill/>
          <a:ln w="9525">
            <a:noFill/>
            <a:miter lim="800000"/>
            <a:headEnd/>
            <a:tailEnd/>
          </a:ln>
        </p:spPr>
        <p:txBody>
          <a:bodyPr/>
          <a:lstStyle/>
          <a:p>
            <a:pPr eaLnBrk="0" hangingPunct="0"/>
            <a:endParaRPr lang="en-US"/>
          </a:p>
        </p:txBody>
      </p:sp>
      <p:sp>
        <p:nvSpPr>
          <p:cNvPr id="18437" name="AutoShape 12" descr="Z"/>
          <p:cNvSpPr>
            <a:spLocks noChangeAspect="1" noChangeArrowheads="1"/>
          </p:cNvSpPr>
          <p:nvPr/>
        </p:nvSpPr>
        <p:spPr bwMode="auto">
          <a:xfrm>
            <a:off x="3505200" y="2357438"/>
            <a:ext cx="2133600" cy="2143125"/>
          </a:xfrm>
          <a:prstGeom prst="rect">
            <a:avLst/>
          </a:prstGeom>
          <a:noFill/>
          <a:ln w="9525">
            <a:noFill/>
            <a:miter lim="800000"/>
            <a:headEnd/>
            <a:tailEnd/>
          </a:ln>
        </p:spPr>
        <p:txBody>
          <a:bodyPr/>
          <a:lstStyle/>
          <a:p>
            <a:pPr eaLnBrk="0" hangingPunct="0"/>
            <a:endParaRPr lang="en-US"/>
          </a:p>
        </p:txBody>
      </p:sp>
      <p:pic>
        <p:nvPicPr>
          <p:cNvPr id="18446" name="Picture 14" descr="jefferson"/>
          <p:cNvPicPr>
            <a:picLocks noChangeAspect="1" noChangeArrowheads="1"/>
          </p:cNvPicPr>
          <p:nvPr/>
        </p:nvPicPr>
        <p:blipFill>
          <a:blip r:embed="rId3" cstate="print"/>
          <a:srcRect/>
          <a:stretch>
            <a:fillRect/>
          </a:stretch>
        </p:blipFill>
        <p:spPr bwMode="auto">
          <a:xfrm>
            <a:off x="2057400" y="1676400"/>
            <a:ext cx="1714500" cy="1728788"/>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446"/>
                                        </p:tgtEl>
                                        <p:attrNameLst>
                                          <p:attrName>style.visibility</p:attrName>
                                        </p:attrNameLst>
                                      </p:cBhvr>
                                      <p:to>
                                        <p:strVal val="visible"/>
                                      </p:to>
                                    </p:set>
                                    <p:anim calcmode="lin" valueType="num">
                                      <p:cBhvr additive="base">
                                        <p:cTn id="7" dur="500" fill="hold"/>
                                        <p:tgtEl>
                                          <p:spTgt spid="18446"/>
                                        </p:tgtEl>
                                        <p:attrNameLst>
                                          <p:attrName>ppt_x</p:attrName>
                                        </p:attrNameLst>
                                      </p:cBhvr>
                                      <p:tavLst>
                                        <p:tav tm="0">
                                          <p:val>
                                            <p:strVal val="#ppt_x"/>
                                          </p:val>
                                        </p:tav>
                                        <p:tav tm="100000">
                                          <p:val>
                                            <p:strVal val="#ppt_x"/>
                                          </p:val>
                                        </p:tav>
                                      </p:tavLst>
                                    </p:anim>
                                    <p:anim calcmode="lin" valueType="num">
                                      <p:cBhvr additive="base">
                                        <p:cTn id="8" dur="500" fill="hold"/>
                                        <p:tgtEl>
                                          <p:spTgt spid="1844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nodeType="clickEffect">
                                  <p:stCondLst>
                                    <p:cond delay="0"/>
                                  </p:stCondLst>
                                  <p:childTnLst>
                                    <p:set>
                                      <p:cBhvr>
                                        <p:cTn id="12" dur="1" fill="hold">
                                          <p:stCondLst>
                                            <p:cond delay="0"/>
                                          </p:stCondLst>
                                        </p:cTn>
                                        <p:tgtEl>
                                          <p:spTgt spid="18440"/>
                                        </p:tgtEl>
                                        <p:attrNameLst>
                                          <p:attrName>style.visibility</p:attrName>
                                        </p:attrNameLst>
                                      </p:cBhvr>
                                      <p:to>
                                        <p:strVal val="visible"/>
                                      </p:to>
                                    </p:set>
                                    <p:animEffect transition="in" filter="box(in)">
                                      <p:cBhvr>
                                        <p:cTn id="13" dur="500"/>
                                        <p:tgtEl>
                                          <p:spTgt spid="18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dirty="0" smtClean="0">
                <a:latin typeface="Times New Roman" pitchFamily="18" charset="0"/>
              </a:rPr>
              <a:t>What Was Solved?</a:t>
            </a:r>
          </a:p>
        </p:txBody>
      </p:sp>
      <p:sp>
        <p:nvSpPr>
          <p:cNvPr id="19458" name="Rectangle 5"/>
          <p:cNvSpPr>
            <a:spLocks noGrp="1" noChangeArrowheads="1"/>
          </p:cNvSpPr>
          <p:nvPr>
            <p:ph type="body" sz="half" idx="2"/>
          </p:nvPr>
        </p:nvSpPr>
        <p:spPr/>
        <p:txBody>
          <a:bodyPr/>
          <a:lstStyle/>
          <a:p>
            <a:pPr eaLnBrk="1" hangingPunct="1"/>
            <a:r>
              <a:rPr lang="en-US" sz="2800" dirty="0" smtClean="0">
                <a:latin typeface="Times New Roman" pitchFamily="18" charset="0"/>
              </a:rPr>
              <a:t>Since Congress could NOT </a:t>
            </a:r>
            <a:r>
              <a:rPr lang="en-US" sz="2800" u="sng" dirty="0" smtClean="0">
                <a:latin typeface="Times New Roman" pitchFamily="18" charset="0"/>
              </a:rPr>
              <a:t>tax</a:t>
            </a:r>
            <a:r>
              <a:rPr lang="en-US" sz="2800" dirty="0" smtClean="0">
                <a:latin typeface="Times New Roman" pitchFamily="18" charset="0"/>
              </a:rPr>
              <a:t> the citizens, selling land at a public auction would help to benefit the new U.S. government and solve the greatest problem…</a:t>
            </a:r>
          </a:p>
          <a:p>
            <a:pPr eaLnBrk="1" hangingPunct="1"/>
            <a:r>
              <a:rPr lang="en-US" sz="2800" dirty="0" smtClean="0">
                <a:latin typeface="Times New Roman" pitchFamily="18" charset="0"/>
              </a:rPr>
              <a:t>Debt</a:t>
            </a:r>
          </a:p>
          <a:p>
            <a:pPr lvl="1" eaLnBrk="1" hangingPunct="1">
              <a:buFontTx/>
              <a:buNone/>
            </a:pPr>
            <a:endParaRPr lang="en-US" sz="2400" dirty="0" smtClean="0">
              <a:latin typeface="Times New Roman" pitchFamily="18" charset="0"/>
            </a:endParaRPr>
          </a:p>
        </p:txBody>
      </p:sp>
      <p:pic>
        <p:nvPicPr>
          <p:cNvPr id="19459" name="Picture 7" descr="the_tax_man"/>
          <p:cNvPicPr>
            <a:picLocks noGrp="1" noChangeAspect="1" noChangeArrowheads="1"/>
          </p:cNvPicPr>
          <p:nvPr>
            <p:ph type="clipArt" sz="half" idx="1"/>
          </p:nvPr>
        </p:nvPicPr>
        <p:blipFill>
          <a:blip r:embed="rId2" cstate="print"/>
          <a:srcRect/>
          <a:stretch>
            <a:fillRect/>
          </a:stretch>
        </p:blipFill>
        <p:spPr>
          <a:xfrm>
            <a:off x="1219200" y="2438400"/>
            <a:ext cx="2514600" cy="2819400"/>
          </a:xfrm>
        </p:spPr>
      </p:pic>
      <p:sp>
        <p:nvSpPr>
          <p:cNvPr id="20488" name="AutoShape 8"/>
          <p:cNvSpPr>
            <a:spLocks noChangeArrowheads="1"/>
          </p:cNvSpPr>
          <p:nvPr/>
        </p:nvSpPr>
        <p:spPr bwMode="auto">
          <a:xfrm>
            <a:off x="990600" y="2286000"/>
            <a:ext cx="2895600" cy="2895600"/>
          </a:xfrm>
          <a:custGeom>
            <a:avLst/>
            <a:gdLst>
              <a:gd name="T0" fmla="*/ 194085630 w 21600"/>
              <a:gd name="T1" fmla="*/ 0 h 21600"/>
              <a:gd name="T2" fmla="*/ 56841965 w 21600"/>
              <a:gd name="T3" fmla="*/ 56841965 h 21600"/>
              <a:gd name="T4" fmla="*/ 0 w 21600"/>
              <a:gd name="T5" fmla="*/ 194085630 h 21600"/>
              <a:gd name="T6" fmla="*/ 56841965 w 21600"/>
              <a:gd name="T7" fmla="*/ 331329312 h 21600"/>
              <a:gd name="T8" fmla="*/ 194085630 w 21600"/>
              <a:gd name="T9" fmla="*/ 388171260 h 21600"/>
              <a:gd name="T10" fmla="*/ 331329312 w 21600"/>
              <a:gd name="T11" fmla="*/ 331329312 h 21600"/>
              <a:gd name="T12" fmla="*/ 388171260 w 21600"/>
              <a:gd name="T13" fmla="*/ 194085630 h 21600"/>
              <a:gd name="T14" fmla="*/ 331329312 w 21600"/>
              <a:gd name="T15" fmla="*/ 5684196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chemeClr val="tx1"/>
            </a:solidFill>
            <a:miter lim="800000"/>
            <a:headEnd/>
            <a:tailEnd/>
          </a:ln>
        </p:spPr>
        <p:txBody>
          <a:bodyPr wrap="none" anchor="ct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4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dirty="0" smtClean="0"/>
              <a:t>“Not Worth a Continental”</a:t>
            </a:r>
          </a:p>
        </p:txBody>
      </p:sp>
      <p:sp>
        <p:nvSpPr>
          <p:cNvPr id="20482" name="Rectangle 4"/>
          <p:cNvSpPr>
            <a:spLocks noGrp="1" noChangeArrowheads="1"/>
          </p:cNvSpPr>
          <p:nvPr>
            <p:ph type="body" sz="half" idx="1"/>
          </p:nvPr>
        </p:nvSpPr>
        <p:spPr>
          <a:xfrm>
            <a:off x="457200" y="1600200"/>
            <a:ext cx="3581400" cy="4495800"/>
          </a:xfrm>
        </p:spPr>
        <p:txBody>
          <a:bodyPr/>
          <a:lstStyle/>
          <a:p>
            <a:pPr eaLnBrk="1" hangingPunct="1"/>
            <a:r>
              <a:rPr lang="en-US" sz="2400" dirty="0" smtClean="0">
                <a:latin typeface="Times New Roman" pitchFamily="18" charset="0"/>
              </a:rPr>
              <a:t>The </a:t>
            </a:r>
            <a:r>
              <a:rPr lang="en-US" sz="2400" dirty="0" smtClean="0">
                <a:latin typeface="Times New Roman" pitchFamily="18" charset="0"/>
              </a:rPr>
              <a:t>U.S. </a:t>
            </a:r>
            <a:r>
              <a:rPr lang="en-US" sz="2400" dirty="0" smtClean="0">
                <a:latin typeface="Times New Roman" pitchFamily="18" charset="0"/>
              </a:rPr>
              <a:t>government was unable to pay most veterans of the American Revolution.</a:t>
            </a:r>
          </a:p>
          <a:p>
            <a:pPr eaLnBrk="1" hangingPunct="1"/>
            <a:r>
              <a:rPr lang="en-US" sz="2400" dirty="0" smtClean="0">
                <a:latin typeface="Times New Roman" pitchFamily="18" charset="0"/>
              </a:rPr>
              <a:t>To </a:t>
            </a:r>
            <a:r>
              <a:rPr lang="en-US" sz="2400" dirty="0" smtClean="0">
                <a:latin typeface="Times New Roman" pitchFamily="18" charset="0"/>
              </a:rPr>
              <a:t>repay the veterans, Congress offered them land in the Northwest Territory.</a:t>
            </a:r>
          </a:p>
        </p:txBody>
      </p:sp>
      <p:pic>
        <p:nvPicPr>
          <p:cNvPr id="20483" name="Picture 7" descr="image003"/>
          <p:cNvPicPr>
            <a:picLocks noGrp="1" noChangeAspect="1" noChangeArrowheads="1"/>
          </p:cNvPicPr>
          <p:nvPr>
            <p:ph type="clipArt" sz="half" idx="2"/>
          </p:nvPr>
        </p:nvPicPr>
        <p:blipFill>
          <a:blip r:embed="rId2" cstate="print"/>
          <a:srcRect/>
          <a:stretch>
            <a:fillRect/>
          </a:stretch>
        </p:blipFill>
        <p:spPr>
          <a:xfrm>
            <a:off x="4876800" y="1828800"/>
            <a:ext cx="3709988" cy="3662363"/>
          </a:xfrm>
        </p:spPr>
      </p:pic>
      <p:pic>
        <p:nvPicPr>
          <p:cNvPr id="22537" name="Picture 9" descr="Continental_Currency_One-Third-Dollar_17-Feb-76_rev"/>
          <p:cNvPicPr>
            <a:picLocks noChangeAspect="1" noChangeArrowheads="1"/>
          </p:cNvPicPr>
          <p:nvPr/>
        </p:nvPicPr>
        <p:blipFill>
          <a:blip r:embed="rId3" cstate="print"/>
          <a:srcRect/>
          <a:stretch>
            <a:fillRect/>
          </a:stretch>
        </p:blipFill>
        <p:spPr bwMode="auto">
          <a:xfrm rot="-1811948">
            <a:off x="4191000" y="1219200"/>
            <a:ext cx="1482725" cy="1919288"/>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500" fill="hold"/>
                                        <p:tgtEl>
                                          <p:spTgt spid="2253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dirty="0" smtClean="0">
                <a:latin typeface="Times New Roman" pitchFamily="18" charset="0"/>
              </a:rPr>
              <a:t>The Northwest Ordinance of 1787</a:t>
            </a:r>
          </a:p>
        </p:txBody>
      </p:sp>
      <p:sp>
        <p:nvSpPr>
          <p:cNvPr id="21506" name="Rectangle 7"/>
          <p:cNvSpPr>
            <a:spLocks noGrp="1" noChangeArrowheads="1"/>
          </p:cNvSpPr>
          <p:nvPr>
            <p:ph type="body" sz="half" idx="2"/>
          </p:nvPr>
        </p:nvSpPr>
        <p:spPr/>
        <p:txBody>
          <a:bodyPr/>
          <a:lstStyle/>
          <a:p>
            <a:pPr eaLnBrk="1" hangingPunct="1"/>
            <a:r>
              <a:rPr lang="en-US" sz="2400" b="1" u="sng" dirty="0" smtClean="0">
                <a:latin typeface="Times New Roman" pitchFamily="18" charset="0"/>
              </a:rPr>
              <a:t>Northwest Ordinance of 1787</a:t>
            </a:r>
            <a:r>
              <a:rPr lang="en-US" sz="2400" dirty="0" smtClean="0">
                <a:latin typeface="Times New Roman" pitchFamily="18" charset="0"/>
              </a:rPr>
              <a:t>- a law that established the Northwest Territory and formed a political system for the region.</a:t>
            </a:r>
          </a:p>
          <a:p>
            <a:pPr lvl="1" eaLnBrk="1" hangingPunct="1"/>
            <a:r>
              <a:rPr lang="en-US" sz="2000" dirty="0" smtClean="0">
                <a:latin typeface="Times New Roman" pitchFamily="18" charset="0"/>
              </a:rPr>
              <a:t>When the territory reaches 5,000 free, adult males they can elect a state legislature.</a:t>
            </a:r>
          </a:p>
          <a:p>
            <a:pPr lvl="1" eaLnBrk="1" hangingPunct="1"/>
            <a:r>
              <a:rPr lang="en-US" sz="2000" dirty="0" smtClean="0">
                <a:latin typeface="Times New Roman" pitchFamily="18" charset="0"/>
              </a:rPr>
              <a:t>When the territory reaches 60,000 they can draft a state constitution and apply to Congress to become a state.</a:t>
            </a:r>
          </a:p>
        </p:txBody>
      </p:sp>
      <p:pic>
        <p:nvPicPr>
          <p:cNvPr id="21507" name="Picture 9" descr="173"/>
          <p:cNvPicPr>
            <a:picLocks noGrp="1" noChangeAspect="1" noChangeArrowheads="1"/>
          </p:cNvPicPr>
          <p:nvPr>
            <p:ph type="clipArt" sz="half" idx="1"/>
          </p:nvPr>
        </p:nvPicPr>
        <p:blipFill>
          <a:blip r:embed="rId2" cstate="print"/>
          <a:srcRect/>
          <a:stretch>
            <a:fillRect/>
          </a:stretch>
        </p:blipFill>
        <p:spPr>
          <a:xfrm>
            <a:off x="609600" y="1752600"/>
            <a:ext cx="3740150" cy="4152900"/>
          </a:xfrm>
        </p:spPr>
      </p:pic>
      <p:sp>
        <p:nvSpPr>
          <p:cNvPr id="21508" name="WordArt 10"/>
          <p:cNvSpPr>
            <a:spLocks noChangeArrowheads="1" noChangeShapeType="1" noTextEdit="1"/>
          </p:cNvSpPr>
          <p:nvPr/>
        </p:nvSpPr>
        <p:spPr bwMode="auto">
          <a:xfrm>
            <a:off x="3048000" y="4495800"/>
            <a:ext cx="457200" cy="1730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1803</a:t>
            </a:r>
          </a:p>
        </p:txBody>
      </p:sp>
      <p:sp>
        <p:nvSpPr>
          <p:cNvPr id="21509" name="WordArt 11"/>
          <p:cNvSpPr>
            <a:spLocks noChangeArrowheads="1" noChangeShapeType="1" noTextEdit="1"/>
          </p:cNvSpPr>
          <p:nvPr/>
        </p:nvSpPr>
        <p:spPr bwMode="auto">
          <a:xfrm>
            <a:off x="914400" y="2362200"/>
            <a:ext cx="457200" cy="1730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1858</a:t>
            </a:r>
          </a:p>
        </p:txBody>
      </p:sp>
      <p:sp>
        <p:nvSpPr>
          <p:cNvPr id="21510" name="WordArt 12"/>
          <p:cNvSpPr>
            <a:spLocks noChangeArrowheads="1" noChangeShapeType="1" noTextEdit="1"/>
          </p:cNvSpPr>
          <p:nvPr/>
        </p:nvSpPr>
        <p:spPr bwMode="auto">
          <a:xfrm>
            <a:off x="1524000" y="3352800"/>
            <a:ext cx="457200" cy="1730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1848</a:t>
            </a:r>
          </a:p>
        </p:txBody>
      </p:sp>
      <p:sp>
        <p:nvSpPr>
          <p:cNvPr id="21511" name="WordArt 13"/>
          <p:cNvSpPr>
            <a:spLocks noChangeArrowheads="1" noChangeShapeType="1" noTextEdit="1"/>
          </p:cNvSpPr>
          <p:nvPr/>
        </p:nvSpPr>
        <p:spPr bwMode="auto">
          <a:xfrm>
            <a:off x="2590800" y="3810000"/>
            <a:ext cx="457200" cy="1730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1837</a:t>
            </a:r>
          </a:p>
        </p:txBody>
      </p:sp>
      <p:sp>
        <p:nvSpPr>
          <p:cNvPr id="21512" name="WordArt 14"/>
          <p:cNvSpPr>
            <a:spLocks noChangeArrowheads="1" noChangeShapeType="1" noTextEdit="1"/>
          </p:cNvSpPr>
          <p:nvPr/>
        </p:nvSpPr>
        <p:spPr bwMode="auto">
          <a:xfrm>
            <a:off x="1600200" y="4572000"/>
            <a:ext cx="457200" cy="1730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1818</a:t>
            </a:r>
          </a:p>
        </p:txBody>
      </p:sp>
      <p:sp>
        <p:nvSpPr>
          <p:cNvPr id="21513" name="WordArt 15"/>
          <p:cNvSpPr>
            <a:spLocks noChangeArrowheads="1" noChangeShapeType="1" noTextEdit="1"/>
          </p:cNvSpPr>
          <p:nvPr/>
        </p:nvSpPr>
        <p:spPr bwMode="auto">
          <a:xfrm>
            <a:off x="2286000" y="4495800"/>
            <a:ext cx="457200" cy="1730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1816</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dirty="0" smtClean="0">
                <a:latin typeface="Times New Roman" pitchFamily="18" charset="0"/>
              </a:rPr>
              <a:t>How it was Divided</a:t>
            </a:r>
          </a:p>
        </p:txBody>
      </p:sp>
      <p:sp>
        <p:nvSpPr>
          <p:cNvPr id="22530" name="Rectangle 4"/>
          <p:cNvSpPr>
            <a:spLocks noGrp="1" noChangeArrowheads="1"/>
          </p:cNvSpPr>
          <p:nvPr>
            <p:ph type="body" sz="half" idx="1"/>
          </p:nvPr>
        </p:nvSpPr>
        <p:spPr>
          <a:xfrm>
            <a:off x="381000" y="1295400"/>
            <a:ext cx="3810000" cy="3911600"/>
          </a:xfrm>
        </p:spPr>
        <p:txBody>
          <a:bodyPr>
            <a:spAutoFit/>
          </a:bodyPr>
          <a:lstStyle/>
          <a:p>
            <a:pPr eaLnBrk="1" hangingPunct="1">
              <a:lnSpc>
                <a:spcPct val="90000"/>
              </a:lnSpc>
            </a:pPr>
            <a:r>
              <a:rPr lang="en-US" sz="2200" dirty="0" smtClean="0">
                <a:latin typeface="Times New Roman" pitchFamily="18" charset="0"/>
              </a:rPr>
              <a:t>The Northwest Territory lands were to be surveyed and divided up into</a:t>
            </a:r>
          </a:p>
          <a:p>
            <a:pPr eaLnBrk="1" hangingPunct="1">
              <a:lnSpc>
                <a:spcPct val="90000"/>
              </a:lnSpc>
            </a:pPr>
            <a:r>
              <a:rPr lang="en-US" sz="2200" b="1" u="sng" dirty="0" smtClean="0">
                <a:latin typeface="Times New Roman" pitchFamily="18" charset="0"/>
              </a:rPr>
              <a:t>Townships</a:t>
            </a:r>
            <a:r>
              <a:rPr lang="en-US" sz="2200" dirty="0" smtClean="0">
                <a:latin typeface="Times New Roman" pitchFamily="18" charset="0"/>
              </a:rPr>
              <a:t>- the largest division of land that was typically 36 square miles and divided into 36 one-square mile sections.</a:t>
            </a:r>
          </a:p>
          <a:p>
            <a:pPr eaLnBrk="1" hangingPunct="1">
              <a:lnSpc>
                <a:spcPct val="90000"/>
              </a:lnSpc>
            </a:pPr>
            <a:r>
              <a:rPr lang="en-US" sz="2200" dirty="0" smtClean="0">
                <a:latin typeface="Times New Roman" pitchFamily="18" charset="0"/>
              </a:rPr>
              <a:t>Each 1-mile section was 640 acres.  To put it in perspective…</a:t>
            </a:r>
          </a:p>
          <a:p>
            <a:pPr eaLnBrk="1" hangingPunct="1">
              <a:lnSpc>
                <a:spcPct val="90000"/>
              </a:lnSpc>
              <a:buFontTx/>
              <a:buNone/>
            </a:pPr>
            <a:endParaRPr lang="en-US" sz="2200" dirty="0" smtClean="0">
              <a:latin typeface="Times New Roman" pitchFamily="18" charset="0"/>
            </a:endParaRPr>
          </a:p>
        </p:txBody>
      </p:sp>
      <p:pic>
        <p:nvPicPr>
          <p:cNvPr id="29711" name="Picture 15" descr="404px-Acre_over_US_and_Associationl_football_field"/>
          <p:cNvPicPr>
            <a:picLocks noChangeAspect="1" noChangeArrowheads="1"/>
          </p:cNvPicPr>
          <p:nvPr/>
        </p:nvPicPr>
        <p:blipFill>
          <a:blip r:embed="rId2" cstate="print"/>
          <a:srcRect/>
          <a:stretch>
            <a:fillRect/>
          </a:stretch>
        </p:blipFill>
        <p:spPr bwMode="auto">
          <a:xfrm>
            <a:off x="685800" y="4781550"/>
            <a:ext cx="3848100" cy="2076450"/>
          </a:xfrm>
          <a:prstGeom prst="rect">
            <a:avLst/>
          </a:prstGeom>
          <a:noFill/>
          <a:ln w="9525">
            <a:noFill/>
            <a:miter lim="800000"/>
            <a:headEnd/>
            <a:tailEnd/>
          </a:ln>
        </p:spPr>
      </p:pic>
      <p:pic>
        <p:nvPicPr>
          <p:cNvPr id="22532" name="Picture 18" descr="1785"/>
          <p:cNvPicPr>
            <a:picLocks noGrp="1" noChangeAspect="1" noChangeArrowheads="1"/>
          </p:cNvPicPr>
          <p:nvPr>
            <p:ph type="clipArt" sz="half" idx="2"/>
          </p:nvPr>
        </p:nvPicPr>
        <p:blipFill>
          <a:blip r:embed="rId3" cstate="print"/>
          <a:srcRect/>
          <a:stretch>
            <a:fillRect/>
          </a:stretch>
        </p:blipFill>
        <p:spPr>
          <a:xfrm>
            <a:off x="4876800" y="1219200"/>
            <a:ext cx="3702050" cy="5486400"/>
          </a:xfrm>
        </p:spPr>
      </p:pic>
      <p:sp>
        <p:nvSpPr>
          <p:cNvPr id="29715" name="AutoShape 19"/>
          <p:cNvSpPr>
            <a:spLocks noChangeArrowheads="1"/>
          </p:cNvSpPr>
          <p:nvPr/>
        </p:nvSpPr>
        <p:spPr bwMode="auto">
          <a:xfrm rot="-993424">
            <a:off x="4119563" y="2479675"/>
            <a:ext cx="1143000" cy="533400"/>
          </a:xfrm>
          <a:prstGeom prst="rightArrow">
            <a:avLst>
              <a:gd name="adj1" fmla="val 50000"/>
              <a:gd name="adj2" fmla="val 53571"/>
            </a:avLst>
          </a:prstGeom>
          <a:solidFill>
            <a:srgbClr val="FFCC66"/>
          </a:solidFill>
          <a:ln w="9525">
            <a:solidFill>
              <a:schemeClr val="tx1"/>
            </a:solidFill>
            <a:miter lim="800000"/>
            <a:headEnd/>
            <a:tailEnd/>
          </a:ln>
        </p:spPr>
        <p:txBody>
          <a:bodyPr wrap="none" anchor="ctr"/>
          <a:lstStyle/>
          <a:p>
            <a:pPr eaLnBrk="0" hangingPunct="0"/>
            <a:endParaRPr lang="en-US"/>
          </a:p>
        </p:txBody>
      </p:sp>
      <p:sp>
        <p:nvSpPr>
          <p:cNvPr id="29716" name="WordArt 20"/>
          <p:cNvSpPr>
            <a:spLocks noChangeArrowheads="1" noChangeShapeType="1" noTextEdit="1"/>
          </p:cNvSpPr>
          <p:nvPr/>
        </p:nvSpPr>
        <p:spPr bwMode="auto">
          <a:xfrm>
            <a:off x="1905000" y="5562600"/>
            <a:ext cx="1447800" cy="419100"/>
          </a:xfrm>
          <a:prstGeom prst="rect">
            <a:avLst/>
          </a:prstGeom>
        </p:spPr>
        <p:txBody>
          <a:bodyPr wrap="none" fromWordArt="1">
            <a:prstTxWarp prst="textPlain">
              <a:avLst>
                <a:gd name="adj" fmla="val 50000"/>
              </a:avLst>
            </a:prstTxWarp>
          </a:bodyPr>
          <a:lstStyle/>
          <a:p>
            <a:pPr algn="ctr"/>
            <a:r>
              <a:rPr lang="en-US" sz="3600" kern="10" dirty="0">
                <a:ln w="9525">
                  <a:solidFill>
                    <a:schemeClr val="tx1"/>
                  </a:solidFill>
                  <a:round/>
                  <a:headEnd/>
                  <a:tailEnd/>
                </a:ln>
                <a:solidFill>
                  <a:srgbClr val="FF0000"/>
                </a:solidFill>
                <a:latin typeface="Arial Black"/>
              </a:rPr>
              <a:t>1 ACRE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715"/>
                                        </p:tgtEl>
                                        <p:attrNameLst>
                                          <p:attrName>style.visibility</p:attrName>
                                        </p:attrNameLst>
                                      </p:cBhvr>
                                      <p:to>
                                        <p:strVal val="visible"/>
                                      </p:to>
                                    </p:set>
                                    <p:animEffect transition="in" filter="fade">
                                      <p:cBhvr>
                                        <p:cTn id="7" dur="2000"/>
                                        <p:tgtEl>
                                          <p:spTgt spid="297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9711"/>
                                        </p:tgtEl>
                                        <p:attrNameLst>
                                          <p:attrName>style.visibility</p:attrName>
                                        </p:attrNameLst>
                                      </p:cBhvr>
                                      <p:to>
                                        <p:strVal val="visible"/>
                                      </p:to>
                                    </p:set>
                                    <p:anim calcmode="lin" valueType="num">
                                      <p:cBhvr additive="base">
                                        <p:cTn id="12" dur="500" fill="hold"/>
                                        <p:tgtEl>
                                          <p:spTgt spid="29711"/>
                                        </p:tgtEl>
                                        <p:attrNameLst>
                                          <p:attrName>ppt_x</p:attrName>
                                        </p:attrNameLst>
                                      </p:cBhvr>
                                      <p:tavLst>
                                        <p:tav tm="0">
                                          <p:val>
                                            <p:strVal val="#ppt_x"/>
                                          </p:val>
                                        </p:tav>
                                        <p:tav tm="100000">
                                          <p:val>
                                            <p:strVal val="#ppt_x"/>
                                          </p:val>
                                        </p:tav>
                                      </p:tavLst>
                                    </p:anim>
                                    <p:anim calcmode="lin" valueType="num">
                                      <p:cBhvr additive="base">
                                        <p:cTn id="13" dur="500" fill="hold"/>
                                        <p:tgtEl>
                                          <p:spTgt spid="2971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1" presetClass="entr" presetSubtype="0" fill="hold" grpId="0" nodeType="clickEffect">
                                  <p:stCondLst>
                                    <p:cond delay="0"/>
                                  </p:stCondLst>
                                  <p:childTnLst>
                                    <p:set>
                                      <p:cBhvr>
                                        <p:cTn id="17" dur="1000">
                                          <p:stCondLst>
                                            <p:cond delay="0"/>
                                          </p:stCondLst>
                                        </p:cTn>
                                        <p:tgtEl>
                                          <p:spTgt spid="29716"/>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1" nodeType="clickEffect">
                                  <p:stCondLst>
                                    <p:cond delay="0"/>
                                  </p:stCondLst>
                                  <p:childTnLst>
                                    <p:set>
                                      <p:cBhvr>
                                        <p:cTn id="21" dur="1" fill="hold">
                                          <p:stCondLst>
                                            <p:cond delay="0"/>
                                          </p:stCondLst>
                                        </p:cTn>
                                        <p:tgtEl>
                                          <p:spTgt spid="29716"/>
                                        </p:tgtEl>
                                        <p:attrNameLst>
                                          <p:attrName>style.visibility</p:attrName>
                                        </p:attrNameLst>
                                      </p:cBhvr>
                                      <p:to>
                                        <p:strVal val="visible"/>
                                      </p:to>
                                    </p:set>
                                    <p:animEffect transition="in" filter="fade">
                                      <p:cBhvr>
                                        <p:cTn id="22" dur="2000"/>
                                        <p:tgtEl>
                                          <p:spTgt spid="297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5" grpId="0" animBg="1"/>
      <p:bldP spid="29716" grpId="0" animBg="1"/>
      <p:bldP spid="2971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p:txBody>
          <a:bodyPr/>
          <a:lstStyle/>
          <a:p>
            <a:pPr eaLnBrk="1" hangingPunct="1">
              <a:defRPr/>
            </a:pPr>
            <a:r>
              <a:rPr lang="en-US" dirty="0" smtClean="0">
                <a:latin typeface="Times New Roman" pitchFamily="18" charset="0"/>
              </a:rPr>
              <a:t>I Want It!</a:t>
            </a:r>
          </a:p>
        </p:txBody>
      </p:sp>
      <p:sp>
        <p:nvSpPr>
          <p:cNvPr id="23554" name="Rectangle 6"/>
          <p:cNvSpPr>
            <a:spLocks noGrp="1" noChangeArrowheads="1"/>
          </p:cNvSpPr>
          <p:nvPr>
            <p:ph type="body" sz="half" idx="2"/>
          </p:nvPr>
        </p:nvSpPr>
        <p:spPr/>
        <p:txBody>
          <a:bodyPr/>
          <a:lstStyle/>
          <a:p>
            <a:pPr eaLnBrk="1" hangingPunct="1">
              <a:lnSpc>
                <a:spcPct val="80000"/>
              </a:lnSpc>
            </a:pPr>
            <a:r>
              <a:rPr lang="en-US" sz="2000" dirty="0" smtClean="0">
                <a:latin typeface="Times New Roman" pitchFamily="18" charset="0"/>
              </a:rPr>
              <a:t>Because of the vast amount of land available, the Confederation Congress prepared the surveyed townships for public auctions. </a:t>
            </a:r>
          </a:p>
          <a:p>
            <a:pPr eaLnBrk="1" hangingPunct="1">
              <a:lnSpc>
                <a:spcPct val="80000"/>
              </a:lnSpc>
            </a:pPr>
            <a:r>
              <a:rPr lang="en-US" sz="2000" dirty="0" smtClean="0">
                <a:latin typeface="Times New Roman" pitchFamily="18" charset="0"/>
              </a:rPr>
              <a:t>31 of the 36 sections in each township would be made available to the general public in a land auction.</a:t>
            </a:r>
          </a:p>
          <a:p>
            <a:pPr eaLnBrk="1" hangingPunct="1">
              <a:lnSpc>
                <a:spcPct val="80000"/>
              </a:lnSpc>
            </a:pPr>
            <a:r>
              <a:rPr lang="en-US" sz="2000" dirty="0" smtClean="0">
                <a:latin typeface="Times New Roman" pitchFamily="18" charset="0"/>
              </a:rPr>
              <a:t>Land was available for </a:t>
            </a:r>
            <a:r>
              <a:rPr lang="en-US" sz="2000" b="1" u="sng" dirty="0" smtClean="0">
                <a:latin typeface="Times New Roman" pitchFamily="18" charset="0"/>
              </a:rPr>
              <a:t>$1 per acre!</a:t>
            </a:r>
            <a:r>
              <a:rPr lang="en-US" sz="2000" dirty="0" smtClean="0">
                <a:latin typeface="Times New Roman" pitchFamily="18" charset="0"/>
              </a:rPr>
              <a:t>  Talk about cheap land!</a:t>
            </a:r>
          </a:p>
          <a:p>
            <a:pPr eaLnBrk="1" hangingPunct="1">
              <a:lnSpc>
                <a:spcPct val="80000"/>
              </a:lnSpc>
            </a:pPr>
            <a:r>
              <a:rPr lang="en-US" sz="2000" dirty="0" smtClean="0">
                <a:latin typeface="Times New Roman" pitchFamily="18" charset="0"/>
              </a:rPr>
              <a:t>All </a:t>
            </a:r>
            <a:r>
              <a:rPr lang="en-US" sz="2000" dirty="0" smtClean="0">
                <a:latin typeface="Times New Roman" pitchFamily="18" charset="0"/>
              </a:rPr>
              <a:t>money raised from the initial auctions to the public would be given to Congress to help the new U.S. government get its footing.</a:t>
            </a:r>
          </a:p>
        </p:txBody>
      </p:sp>
      <p:pic>
        <p:nvPicPr>
          <p:cNvPr id="23555" name="Picture 8" descr="350px-Land_Act_of_1785_section_numbering"/>
          <p:cNvPicPr>
            <a:picLocks noGrp="1" noChangeAspect="1" noChangeArrowheads="1"/>
          </p:cNvPicPr>
          <p:nvPr>
            <p:ph type="clipArt" sz="half" idx="1"/>
          </p:nvPr>
        </p:nvPicPr>
        <p:blipFill>
          <a:blip r:embed="rId2" cstate="print"/>
          <a:srcRect/>
          <a:stretch>
            <a:fillRect/>
          </a:stretch>
        </p:blipFill>
        <p:spPr>
          <a:xfrm>
            <a:off x="609600" y="1828800"/>
            <a:ext cx="3962400" cy="3702050"/>
          </a:xfrm>
        </p:spPr>
      </p:pic>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1"/>
</p:tagLst>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Mountain Top</Template>
  <TotalTime>740</TotalTime>
  <Words>555</Words>
  <Application>Microsoft Office PowerPoint</Application>
  <PresentationFormat>On-screen Show (4:3)</PresentationFormat>
  <Paragraphs>49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Mountain Top</vt:lpstr>
      <vt:lpstr>The Opening of the Northwest Territory</vt:lpstr>
      <vt:lpstr>What is the Northwest Territory?</vt:lpstr>
      <vt:lpstr>U.S. After Treaty of Paris (1783)</vt:lpstr>
      <vt:lpstr>A Solution For The Time</vt:lpstr>
      <vt:lpstr>What Was Solved?</vt:lpstr>
      <vt:lpstr>“Not Worth a Continental”</vt:lpstr>
      <vt:lpstr>The Northwest Ordinance of 1787</vt:lpstr>
      <vt:lpstr>How it was Divided</vt:lpstr>
      <vt:lpstr>I Want It!</vt:lpstr>
      <vt:lpstr>Off Limits Land</vt:lpstr>
      <vt:lpstr>So what is the main purpose of the Northwest Ordinance???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Northwest Territory</dc:title>
  <dc:creator>Patrick Rodeheaver</dc:creator>
  <cp:lastModifiedBy>Technology Services Group</cp:lastModifiedBy>
  <cp:revision>8</cp:revision>
  <dcterms:created xsi:type="dcterms:W3CDTF">2012-04-03T16:32:03Z</dcterms:created>
  <dcterms:modified xsi:type="dcterms:W3CDTF">2014-10-30T21:40:14Z</dcterms:modified>
</cp:coreProperties>
</file>